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7" r:id="rId4"/>
    <p:sldId id="258" r:id="rId5"/>
    <p:sldId id="260" r:id="rId6"/>
    <p:sldId id="261" r:id="rId7"/>
    <p:sldId id="272" r:id="rId8"/>
    <p:sldId id="273" r:id="rId9"/>
    <p:sldId id="262" r:id="rId10"/>
    <p:sldId id="263" r:id="rId11"/>
    <p:sldId id="264" r:id="rId12"/>
    <p:sldId id="268" r:id="rId13"/>
    <p:sldId id="269" r:id="rId14"/>
    <p:sldId id="259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5F63E-A117-4A23-8983-5FA453CCA5DD}" type="datetimeFigureOut">
              <a:rPr lang="fr-FR" smtClean="0"/>
              <a:pPr/>
              <a:t>02/09/2019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7ABE5-FDE8-411C-AF99-54DA1F3F2D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1277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7ABE5-FDE8-411C-AF99-54DA1F3F2DC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636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284E-4653-4CCF-8D93-6F2B601628BD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46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D866-D271-4E76-9BC1-22834B6449FD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67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E41F-9546-4EA9-A9AE-EE05632DE87C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9265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34A-9EF4-43B9-A20D-2202D5F81F95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0307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F1F0-289A-44E7-86C0-A4884BF8DCA4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3665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71E9-036A-4465-A1A1-E62684D41645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306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2C12-4DCA-4D41-9D72-FC8EDB3A4F2A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508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A8FA-7C9F-47DF-8A37-BC93C456482E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3325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AE9-9605-4046-B003-3FE34970AF8D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038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EE17-7756-4103-963C-E95AE8B5A279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8667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581B-7D85-469F-9EA1-0607B1B77EAE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2918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E078-267F-4FD8-B016-F52FB06F3B71}" type="datetime2">
              <a:rPr lang="fr-FR" smtClean="0"/>
              <a:pPr/>
              <a:t>lundi 2 septembre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6B3C-68D0-4A99-BF81-3112CADEA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1703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24880" y="4149080"/>
            <a:ext cx="8171180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5400" b="1" spc="-110" dirty="0" smtClean="0">
                <a:solidFill>
                  <a:srgbClr val="0070C0"/>
                </a:solidFill>
                <a:latin typeface="+mn-lt"/>
              </a:rPr>
              <a:t>L’entrée en classe de 6</a:t>
            </a:r>
            <a:r>
              <a:rPr lang="fr-FR" sz="5400" b="1" spc="-110" baseline="30000" dirty="0" smtClean="0">
                <a:solidFill>
                  <a:srgbClr val="0070C0"/>
                </a:solidFill>
                <a:latin typeface="+mn-lt"/>
              </a:rPr>
              <a:t>e</a:t>
            </a:r>
            <a:r>
              <a:rPr lang="fr-FR" sz="5400" b="1" spc="-110" dirty="0" smtClean="0">
                <a:solidFill>
                  <a:srgbClr val="0070C0"/>
                </a:solidFill>
                <a:latin typeface="+mn-lt"/>
              </a:rPr>
              <a:t> </a:t>
            </a:r>
            <a:endParaRPr lang="fr-FR" sz="5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395536" y="4920893"/>
            <a:ext cx="8171180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5400" spc="-110" dirty="0">
                <a:solidFill>
                  <a:srgbClr val="0070C0"/>
                </a:solidFill>
                <a:latin typeface="+mn-lt"/>
              </a:rPr>
              <a:t>a</a:t>
            </a:r>
            <a:r>
              <a:rPr lang="fr-FR" sz="5400" spc="-110" dirty="0" smtClean="0">
                <a:solidFill>
                  <a:srgbClr val="0070C0"/>
                </a:solidFill>
                <a:latin typeface="+mn-lt"/>
              </a:rPr>
              <a:t>u collège Saint Simon</a:t>
            </a:r>
            <a:endParaRPr lang="fr-FR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0" y="6021288"/>
            <a:ext cx="9144000" cy="365125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LUNDI 9 SEPTEMBRE 2019</a:t>
            </a: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256584" cy="394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7145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107504" y="116632"/>
            <a:ext cx="8784976" cy="57195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47675" marR="5080" indent="-447675">
              <a:lnSpc>
                <a:spcPts val="3460"/>
              </a:lnSpc>
              <a:spcBef>
                <a:spcPts val="535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7030A0"/>
                </a:solidFill>
                <a:cs typeface="Calibri"/>
              </a:rPr>
              <a:t>LE SUIVI DES RESULTATS DES ELEVES</a:t>
            </a:r>
            <a:endParaRPr lang="fr-FR" sz="24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550485" y="764704"/>
            <a:ext cx="8341995" cy="342722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REUNIONS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PARENTS-PROFESSEURS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LES </a:t>
            </a:r>
            <a:r>
              <a:rPr sz="2000" b="1" dirty="0">
                <a:latin typeface="Calibri"/>
                <a:cs typeface="Calibri"/>
              </a:rPr>
              <a:t>ENTRETIENS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INDIVIDUELS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/>
              <a:buChar char=""/>
              <a:tabLst>
                <a:tab pos="354965" algn="l"/>
                <a:tab pos="355600" algn="l"/>
                <a:tab pos="2533650" algn="l"/>
              </a:tabLst>
            </a:pPr>
            <a:r>
              <a:rPr sz="2000" b="1" spc="-5" dirty="0">
                <a:latin typeface="Calibri"/>
                <a:cs typeface="Calibri"/>
              </a:rPr>
              <a:t>CONSEIL DE</a:t>
            </a:r>
            <a:r>
              <a:rPr sz="2000" b="1" dirty="0">
                <a:latin typeface="Calibri"/>
                <a:cs typeface="Calibri"/>
              </a:rPr>
              <a:t> CLASSE	</a:t>
            </a:r>
            <a:r>
              <a:rPr sz="2400" dirty="0">
                <a:latin typeface="Calibri"/>
                <a:cs typeface="Calibri"/>
              </a:rPr>
              <a:t>et </a:t>
            </a:r>
            <a:r>
              <a:rPr sz="2000" b="1" dirty="0">
                <a:latin typeface="Calibri"/>
                <a:cs typeface="Calibri"/>
              </a:rPr>
              <a:t>LE BULLETIN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 smtClean="0">
                <a:latin typeface="Calibri"/>
                <a:cs typeface="Calibri"/>
              </a:rPr>
              <a:t>TRIMESTRIEL</a:t>
            </a:r>
            <a:endParaRPr lang="fr-FR" sz="2000" b="1" spc="-5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/>
              <a:buChar char=""/>
              <a:tabLst>
                <a:tab pos="354965" algn="l"/>
                <a:tab pos="355600" algn="l"/>
                <a:tab pos="2533650" algn="l"/>
              </a:tabLst>
            </a:pPr>
            <a:r>
              <a:rPr lang="fr-FR" sz="2000" b="1" spc="-5" dirty="0" smtClean="0">
                <a:latin typeface="Calibri"/>
                <a:cs typeface="Calibri"/>
              </a:rPr>
              <a:t>PRONOTE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tabLst>
                <a:tab pos="354965" algn="l"/>
                <a:tab pos="355600" algn="l"/>
              </a:tabLst>
            </a:pPr>
            <a:endParaRPr lang="fr-FR" sz="2000" b="1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fr-FR" sz="1050" b="1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 smtClean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CARTE </a:t>
            </a:r>
            <a:r>
              <a:rPr lang="fr-FR" sz="2000" b="1" spc="-5" dirty="0" smtClean="0">
                <a:latin typeface="Calibri"/>
                <a:cs typeface="Calibri"/>
              </a:rPr>
              <a:t>D’ACCES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5" dirty="0" smtClean="0">
                <a:latin typeface="Calibri"/>
                <a:cs typeface="Calibri"/>
              </a:rPr>
              <a:t>PRONOTE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11120755" y="6228613"/>
            <a:ext cx="4508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MFB</a:t>
            </a:r>
          </a:p>
        </p:txBody>
      </p:sp>
      <p:sp>
        <p:nvSpPr>
          <p:cNvPr id="9" name="object 2"/>
          <p:cNvSpPr txBox="1"/>
          <p:nvPr/>
        </p:nvSpPr>
        <p:spPr>
          <a:xfrm>
            <a:off x="122412" y="2686165"/>
            <a:ext cx="8784976" cy="57195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47675" marR="5080" indent="-447675">
              <a:lnSpc>
                <a:spcPts val="3460"/>
              </a:lnSpc>
              <a:spcBef>
                <a:spcPts val="535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7030A0"/>
                </a:solidFill>
                <a:cs typeface="Calibri"/>
              </a:rPr>
              <a:t>DES OUTILS D’INFORMATION ET DE COMMUNICATION</a:t>
            </a:r>
            <a:endParaRPr lang="fr-FR" sz="2400" b="1" dirty="0">
              <a:solidFill>
                <a:srgbClr val="7030A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65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11120755" y="6228613"/>
            <a:ext cx="4508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MFB</a:t>
            </a:r>
          </a:p>
        </p:txBody>
      </p:sp>
      <p:sp>
        <p:nvSpPr>
          <p:cNvPr id="8" name="object 5"/>
          <p:cNvSpPr/>
          <p:nvPr/>
        </p:nvSpPr>
        <p:spPr>
          <a:xfrm>
            <a:off x="-8645" y="1772816"/>
            <a:ext cx="12097344" cy="3746748"/>
          </a:xfrm>
          <a:prstGeom prst="rect">
            <a:avLst/>
          </a:prstGeom>
          <a:blipFill>
            <a:blip r:embed="rId2" cstate="print"/>
            <a:srcRect/>
            <a:stretch>
              <a:fillRect l="2" t="-5782" r="-13247" b="-5009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/>
          <p:nvPr/>
        </p:nvSpPr>
        <p:spPr>
          <a:xfrm>
            <a:off x="107504" y="116632"/>
            <a:ext cx="8784976" cy="57195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47675" marR="5080" indent="-447675">
              <a:lnSpc>
                <a:spcPts val="3460"/>
              </a:lnSpc>
              <a:spcBef>
                <a:spcPts val="535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7030A0"/>
                </a:solidFill>
                <a:cs typeface="Calibri"/>
              </a:rPr>
              <a:t>PRONOTE (lien internet / application) </a:t>
            </a:r>
            <a:endParaRPr lang="fr-FR" sz="24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836712"/>
            <a:ext cx="965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fr-FR" b="1" dirty="0" smtClean="0">
                <a:cs typeface="Calibri"/>
              </a:rPr>
              <a:t>EDT </a:t>
            </a:r>
            <a:endParaRPr lang="fr-FR" dirty="0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268760"/>
            <a:ext cx="1318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fr-FR" b="1" dirty="0" smtClean="0">
                <a:cs typeface="Calibri"/>
              </a:rPr>
              <a:t>Agenda </a:t>
            </a:r>
            <a:endParaRPr lang="fr-FR" dirty="0"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836712"/>
            <a:ext cx="147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fr-FR" b="1" dirty="0" smtClean="0">
                <a:cs typeface="Calibri"/>
              </a:rPr>
              <a:t>Résultats </a:t>
            </a:r>
            <a:endParaRPr lang="fr-FR" dirty="0"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1268760"/>
            <a:ext cx="143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fr-FR" b="1" dirty="0" smtClean="0">
                <a:cs typeface="Calibri"/>
              </a:rPr>
              <a:t>Absences</a:t>
            </a:r>
            <a:endParaRPr lang="fr-FR" dirty="0"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836712"/>
            <a:ext cx="4486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fr-FR" b="1" dirty="0" smtClean="0">
                <a:cs typeface="Calibri"/>
              </a:rPr>
              <a:t>Observations/encouragements/Punitions</a:t>
            </a:r>
            <a:endParaRPr lang="fr-FR" dirty="0"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0" y="1268760"/>
            <a:ext cx="163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fr-FR" b="1" dirty="0" smtClean="0">
                <a:cs typeface="Calibri"/>
              </a:rPr>
              <a:t>Messagerie</a:t>
            </a:r>
            <a:endParaRPr lang="fr-FR" dirty="0"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733256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85"/>
              </a:spcBef>
              <a:tabLst>
                <a:tab pos="354965" algn="l"/>
                <a:tab pos="355600" algn="l"/>
              </a:tabLst>
            </a:pPr>
            <a:r>
              <a:rPr lang="fr-FR" sz="2400" b="1" dirty="0" smtClean="0">
                <a:solidFill>
                  <a:srgbClr val="FF0000"/>
                </a:solidFill>
                <a:cs typeface="Calibri"/>
              </a:rPr>
              <a:t>Attention ! Les CODES d’accès PARENTS et ENFANTS sont différents!</a:t>
            </a:r>
          </a:p>
          <a:p>
            <a:pPr marL="12700" algn="ctr">
              <a:lnSpc>
                <a:spcPct val="100000"/>
              </a:lnSpc>
              <a:spcBef>
                <a:spcPts val="1185"/>
              </a:spcBef>
              <a:tabLst>
                <a:tab pos="354965" algn="l"/>
                <a:tab pos="355600" algn="l"/>
              </a:tabLst>
            </a:pPr>
            <a:r>
              <a:rPr lang="fr-FR" sz="2400" b="1" dirty="0" smtClean="0">
                <a:solidFill>
                  <a:srgbClr val="FF0000"/>
                </a:solidFill>
                <a:cs typeface="Calibri"/>
              </a:rPr>
              <a:t>Ils vous ont été transmis le jour de la rentrée.</a:t>
            </a:r>
            <a:endParaRPr lang="fr-FR" sz="2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53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11120755" y="6228613"/>
            <a:ext cx="4508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MFB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131840" y="125874"/>
            <a:ext cx="601216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>
              <a:spcBef>
                <a:spcPts val="100"/>
              </a:spcBef>
            </a:pPr>
            <a:r>
              <a:rPr lang="fr-FR" sz="3600" b="1" dirty="0" smtClean="0">
                <a:solidFill>
                  <a:srgbClr val="7030A0"/>
                </a:solidFill>
                <a:latin typeface="+mn-lt"/>
              </a:rPr>
              <a:t>CASIER POUR LES ELEVES</a:t>
            </a:r>
            <a:endParaRPr lang="fr-FR" sz="3600" b="1" baseline="25462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83264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/>
              <a:t>Un </a:t>
            </a:r>
            <a:r>
              <a:rPr lang="fr-FR" sz="2400" b="1" dirty="0"/>
              <a:t>casier </a:t>
            </a:r>
            <a:r>
              <a:rPr lang="fr-FR" sz="2400" dirty="0"/>
              <a:t>qu’il devra </a:t>
            </a:r>
            <a:r>
              <a:rPr lang="fr-FR" sz="2400" b="1" dirty="0"/>
              <a:t>partager avec un camarade </a:t>
            </a:r>
            <a:r>
              <a:rPr lang="fr-FR" sz="2400" dirty="0"/>
              <a:t>de classe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/>
              <a:t>Un cadenas </a:t>
            </a:r>
            <a:r>
              <a:rPr lang="fr-FR" sz="2400" b="1" dirty="0"/>
              <a:t>équipé de 2 clés. </a:t>
            </a:r>
            <a:endParaRPr lang="fr-FR" sz="2400" b="1" dirty="0" smtClean="0"/>
          </a:p>
          <a:p>
            <a:endParaRPr lang="fr-FR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L’utilisation </a:t>
            </a:r>
            <a:r>
              <a:rPr lang="fr-FR" sz="2400" dirty="0"/>
              <a:t>du casier est obligatoire sur les récréations pour y ranger le cartable.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10" y="2816932"/>
            <a:ext cx="5136570" cy="385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9503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11120755" y="6228613"/>
            <a:ext cx="4508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MFB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788024" y="301879"/>
            <a:ext cx="4032448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 algn="l">
              <a:spcBef>
                <a:spcPts val="100"/>
              </a:spcBef>
            </a:pPr>
            <a:r>
              <a:rPr lang="fr-FR" b="1" dirty="0" smtClean="0">
                <a:solidFill>
                  <a:srgbClr val="7030A0"/>
                </a:solidFill>
                <a:latin typeface="+mn-lt"/>
              </a:rPr>
              <a:t>RESTAURATION</a:t>
            </a:r>
            <a:endParaRPr lang="fr-FR" b="1" baseline="25462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1930" y="1246838"/>
            <a:ext cx="7204366" cy="4539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 Modifications &amp; inscriptions par internet</a:t>
            </a:r>
            <a:endParaRPr sz="2400" b="1" dirty="0"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5302886" cy="397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ject 3"/>
          <p:cNvSpPr txBox="1"/>
          <p:nvPr/>
        </p:nvSpPr>
        <p:spPr>
          <a:xfrm>
            <a:off x="35496" y="1984821"/>
            <a:ext cx="3168352" cy="137217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spc="-10" dirty="0" smtClean="0">
                <a:cs typeface="Calibri"/>
              </a:rPr>
              <a:t> </a:t>
            </a:r>
            <a:r>
              <a:rPr lang="fr-FR" sz="2400" b="1" spc="-10" dirty="0" smtClean="0">
                <a:cs typeface="Calibri"/>
              </a:rPr>
              <a:t>Contacts: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    Mme BRIQUET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400" b="1" spc="-10" dirty="0">
                <a:cs typeface="Calibri"/>
              </a:rPr>
              <a:t>	</a:t>
            </a:r>
            <a:endParaRPr sz="2400" dirty="0">
              <a:cs typeface="Calibri"/>
            </a:endParaRPr>
          </a:p>
        </p:txBody>
      </p:sp>
      <p:pic>
        <p:nvPicPr>
          <p:cNvPr id="1026" name="Picture 2" descr="Résultat de recherche d'images pour &quot;c'midi restauration scolair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3" y="12601"/>
            <a:ext cx="2968141" cy="1302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88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6072675" cy="455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7580" y="5004693"/>
            <a:ext cx="2679054" cy="20092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0612" y="2674088"/>
            <a:ext cx="2829054" cy="2121791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6444208" y="260648"/>
            <a:ext cx="1800200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 algn="l">
              <a:spcBef>
                <a:spcPts val="100"/>
              </a:spcBef>
            </a:pPr>
            <a:r>
              <a:rPr lang="fr-FR" sz="5400" b="1" dirty="0" smtClean="0">
                <a:solidFill>
                  <a:srgbClr val="7030A0"/>
                </a:solidFill>
                <a:latin typeface="+mn-lt"/>
              </a:rPr>
              <a:t>C.D.I</a:t>
            </a:r>
            <a:endParaRPr lang="fr-FR" sz="5400" b="1" baseline="25462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047924" cy="539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72000" y="1124744"/>
            <a:ext cx="4572000" cy="797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000" b="1" spc="-10" dirty="0">
                <a:cs typeface="Calibri"/>
              </a:rPr>
              <a:t> </a:t>
            </a:r>
            <a:r>
              <a:rPr lang="fr-FR" sz="2000" b="1" spc="-10" dirty="0" smtClean="0">
                <a:cs typeface="Calibri"/>
              </a:rPr>
              <a:t>Professeur documentaliste: 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000" b="1" spc="-10" dirty="0" smtClean="0">
                <a:cs typeface="Calibri"/>
              </a:rPr>
              <a:t>			Mme DELOUYE</a:t>
            </a:r>
            <a:endParaRPr lang="fr-FR" sz="2000" b="1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36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23" y="836712"/>
            <a:ext cx="5752077" cy="4898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7580" y="5004693"/>
            <a:ext cx="2679054" cy="20092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0612" y="2674088"/>
            <a:ext cx="2829054" cy="2121791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5148064" y="-7109"/>
            <a:ext cx="3600400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 algn="l">
              <a:spcBef>
                <a:spcPts val="100"/>
              </a:spcBef>
            </a:pPr>
            <a:r>
              <a:rPr lang="fr-FR" sz="5400" b="1" dirty="0" smtClean="0">
                <a:solidFill>
                  <a:srgbClr val="7030A0"/>
                </a:solidFill>
                <a:latin typeface="+mn-lt"/>
              </a:rPr>
              <a:t>INFIRMERIE</a:t>
            </a:r>
            <a:endParaRPr lang="fr-FR" sz="5400" b="1" baseline="25462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31930" y="886798"/>
            <a:ext cx="7204366" cy="4539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 Infirmière scolaire : Mme MARTIN</a:t>
            </a:r>
            <a:endParaRPr sz="2400" b="1" dirty="0">
              <a:cs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5496" y="1390854"/>
            <a:ext cx="7204366" cy="183127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 Présente le :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-Lundi toute la journée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-Mardi matin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-Jeudi après-midi</a:t>
            </a:r>
            <a:endParaRPr sz="2400" b="1" dirty="0">
              <a:cs typeface="Calibri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0" y="4293096"/>
            <a:ext cx="7204366" cy="229037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 Assistante sociale: Mme MOREIRA</a:t>
            </a:r>
          </a:p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Présente le: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-Lundi toute la journée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-Mardi toute la journée</a:t>
            </a:r>
          </a:p>
          <a:p>
            <a:pPr marL="63500" marR="547370">
              <a:spcBef>
                <a:spcPts val="660"/>
              </a:spcBef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-Mercredi matin </a:t>
            </a:r>
            <a:endParaRPr sz="2400" b="1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3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7580" y="5004693"/>
            <a:ext cx="2679054" cy="20092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0612" y="2674088"/>
            <a:ext cx="2829054" cy="2121791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4139952" y="136907"/>
            <a:ext cx="5056834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 algn="l">
              <a:spcBef>
                <a:spcPts val="100"/>
              </a:spcBef>
            </a:pPr>
            <a:r>
              <a:rPr lang="fr-FR" sz="5400" b="1" dirty="0" smtClean="0">
                <a:solidFill>
                  <a:srgbClr val="7030A0"/>
                </a:solidFill>
                <a:latin typeface="+mn-lt"/>
              </a:rPr>
              <a:t>ORIENTATION</a:t>
            </a:r>
            <a:endParaRPr lang="fr-FR" sz="5400" b="1" baseline="25462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31930" y="1052736"/>
            <a:ext cx="7204366" cy="4539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 Psychologue E.N : Mme PERAUDEAU</a:t>
            </a:r>
            <a:endParaRPr sz="2400" b="1" dirty="0">
              <a:cs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5496" y="1556792"/>
            <a:ext cx="7204366" cy="4539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b="1" spc="-10" dirty="0" smtClean="0">
                <a:cs typeface="Calibri"/>
              </a:rPr>
              <a:t> Présente le lundi toute la journée </a:t>
            </a:r>
            <a:endParaRPr sz="2400" b="1" dirty="0">
              <a:cs typeface="Calibri"/>
            </a:endParaRPr>
          </a:p>
        </p:txBody>
      </p:sp>
      <p:pic>
        <p:nvPicPr>
          <p:cNvPr id="5122" name="Picture 2" descr="Résultat de recherche d'images pour &quot;PSYCHOLOGUE E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979779" cy="4628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28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lg-st-simon-jouars.ac-versailles.fr/local/cache-vignettes/L640xH480/img_2234-f7dda.jpg?15587534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6" t="4701" r="21234" b="7175"/>
          <a:stretch/>
        </p:blipFill>
        <p:spPr bwMode="auto">
          <a:xfrm rot="21174584">
            <a:off x="-224070" y="1654405"/>
            <a:ext cx="3137765" cy="305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g-st-simon-jouars.ac-versailles.fr/IMG/jpg/aquarium_porte_doree_prof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48" y="3645024"/>
            <a:ext cx="4951909" cy="3281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467544" y="0"/>
            <a:ext cx="8171180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5400" b="1" spc="-110" dirty="0" smtClean="0">
                <a:solidFill>
                  <a:srgbClr val="0070C0"/>
                </a:solidFill>
                <a:latin typeface="+mn-lt"/>
              </a:rPr>
              <a:t>Collège Saint Simon</a:t>
            </a:r>
            <a:endParaRPr lang="fr-FR" sz="5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755576" y="764704"/>
            <a:ext cx="7632848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4000" spc="-110" dirty="0" smtClean="0">
                <a:solidFill>
                  <a:srgbClr val="0070C0"/>
                </a:solidFill>
                <a:latin typeface="+mn-lt"/>
              </a:rPr>
              <a:t>Projets, voyages &amp; événements </a:t>
            </a:r>
            <a:endParaRPr lang="fr-FR" sz="4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175">
            <a:off x="-787746" y="4135966"/>
            <a:ext cx="3782016" cy="28365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5" t="8267" r="-1095"/>
          <a:stretch/>
        </p:blipFill>
        <p:spPr>
          <a:xfrm>
            <a:off x="2699792" y="1647762"/>
            <a:ext cx="2914131" cy="20049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15" t="6985" b="28359"/>
          <a:stretch/>
        </p:blipFill>
        <p:spPr>
          <a:xfrm rot="1060910">
            <a:off x="2085229" y="5104111"/>
            <a:ext cx="3677399" cy="21619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530">
            <a:off x="6727341" y="4814049"/>
            <a:ext cx="2926556" cy="2194917"/>
          </a:xfrm>
          <a:prstGeom prst="rect">
            <a:avLst/>
          </a:prstGeom>
        </p:spPr>
      </p:pic>
      <p:pic>
        <p:nvPicPr>
          <p:cNvPr id="2050" name="Picture 2" descr="http://www.clg-st-simon-jouars.ac-versailles.fr/IMG/jpg/20190606_1614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518">
            <a:off x="5205258" y="1794218"/>
            <a:ext cx="4108854" cy="231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g-st-simon-jouars.ac-versailles.fr/IMG/jpg/ldoz3405_1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846">
            <a:off x="1605247" y="3019929"/>
            <a:ext cx="2903259" cy="2281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g-st-simon-jouars.ac-versailles.fr/IMG/jpg/dtji81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277">
            <a:off x="4135940" y="3594946"/>
            <a:ext cx="2792515" cy="2093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g-st-simon-jouars.ac-versailles.fr/IMG/jpg/2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87" y="5522165"/>
            <a:ext cx="2300373" cy="172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lg-st-simon-jouars.ac-versailles.fr/local/cache-vignettes/L640xH480/img_9320-a2eae.jpg?155863386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8" t="29531" r="19938"/>
          <a:stretch/>
        </p:blipFill>
        <p:spPr bwMode="auto">
          <a:xfrm rot="234002">
            <a:off x="6554696" y="4116362"/>
            <a:ext cx="2117129" cy="1510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36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11120755" y="6228613"/>
            <a:ext cx="4508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MFB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0" y="537647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>
              <a:spcBef>
                <a:spcPts val="100"/>
              </a:spcBef>
            </a:pPr>
            <a:r>
              <a:rPr lang="fr-FR" sz="3600" b="1" dirty="0" smtClean="0">
                <a:solidFill>
                  <a:srgbClr val="7030A0"/>
                </a:solidFill>
                <a:latin typeface="+mn-lt"/>
              </a:rPr>
              <a:t>Les </a:t>
            </a:r>
            <a:r>
              <a:rPr lang="fr-FR" sz="3600" b="1" spc="-5" dirty="0" smtClean="0">
                <a:solidFill>
                  <a:srgbClr val="7030A0"/>
                </a:solidFill>
                <a:latin typeface="+mn-lt"/>
              </a:rPr>
              <a:t>objectifs </a:t>
            </a:r>
            <a:r>
              <a:rPr lang="fr-FR" sz="3600" b="1" dirty="0" smtClean="0">
                <a:solidFill>
                  <a:srgbClr val="7030A0"/>
                </a:solidFill>
                <a:latin typeface="+mn-lt"/>
              </a:rPr>
              <a:t>de la liaison</a:t>
            </a:r>
            <a:r>
              <a:rPr lang="fr-FR" sz="3600" b="1" spc="-55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fr-FR" sz="3600" b="1" spc="-5" dirty="0" smtClean="0">
                <a:solidFill>
                  <a:srgbClr val="7030A0"/>
                </a:solidFill>
                <a:latin typeface="+mn-lt"/>
              </a:rPr>
              <a:t>CM2-6</a:t>
            </a:r>
            <a:r>
              <a:rPr lang="fr-FR" sz="3600" b="1" spc="-7" baseline="25462" dirty="0" smtClean="0">
                <a:solidFill>
                  <a:srgbClr val="7030A0"/>
                </a:solidFill>
                <a:latin typeface="+mn-lt"/>
              </a:rPr>
              <a:t>ème</a:t>
            </a:r>
            <a:endParaRPr lang="fr-FR" sz="3600" b="1" baseline="25462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07504" y="1412776"/>
            <a:ext cx="4896544" cy="4093428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547370">
              <a:spcBef>
                <a:spcPts val="660"/>
              </a:spcBef>
              <a:buFont typeface="Wingdings"/>
              <a:buChar char=""/>
              <a:tabLst>
                <a:tab pos="442595" algn="l"/>
                <a:tab pos="443230" algn="l"/>
              </a:tabLst>
            </a:pPr>
            <a:r>
              <a:rPr lang="fr-FR" sz="2400" spc="-10" dirty="0" smtClean="0">
                <a:cs typeface="Calibri"/>
              </a:rPr>
              <a:t> </a:t>
            </a:r>
            <a:r>
              <a:rPr sz="2400" b="1" spc="-10" dirty="0" err="1" smtClean="0">
                <a:cs typeface="Calibri"/>
              </a:rPr>
              <a:t>Dédramatiser</a:t>
            </a:r>
            <a:r>
              <a:rPr sz="2400" spc="-10" dirty="0" smtClean="0">
                <a:cs typeface="Calibri"/>
              </a:rPr>
              <a:t> </a:t>
            </a:r>
            <a:r>
              <a:rPr sz="2400" spc="-20" dirty="0">
                <a:cs typeface="Calibri"/>
              </a:rPr>
              <a:t>l’appréhension </a:t>
            </a:r>
            <a:r>
              <a:rPr sz="2400" spc="-5" dirty="0">
                <a:cs typeface="Calibri"/>
              </a:rPr>
              <a:t>des </a:t>
            </a:r>
            <a:r>
              <a:rPr sz="2400" spc="-5" dirty="0" err="1" smtClean="0">
                <a:cs typeface="Calibri"/>
              </a:rPr>
              <a:t>élèves</a:t>
            </a:r>
            <a:r>
              <a:rPr lang="fr-FR" sz="2400" spc="-5" dirty="0" smtClean="0">
                <a:cs typeface="Calibri"/>
              </a:rPr>
              <a:t> </a:t>
            </a:r>
            <a:r>
              <a:rPr sz="2400" dirty="0" smtClean="0">
                <a:cs typeface="Calibri"/>
              </a:rPr>
              <a:t>de</a:t>
            </a:r>
            <a:r>
              <a:rPr lang="fr-FR" sz="2400" dirty="0">
                <a:cs typeface="Calibri"/>
              </a:rPr>
              <a:t> </a:t>
            </a:r>
            <a:r>
              <a:rPr sz="2400" spc="-5" dirty="0" smtClean="0">
                <a:cs typeface="Calibri"/>
              </a:rPr>
              <a:t>CM2 </a:t>
            </a:r>
            <a:r>
              <a:rPr sz="2400" dirty="0">
                <a:cs typeface="Calibri"/>
              </a:rPr>
              <a:t>vis-à-vis de  </a:t>
            </a:r>
            <a:r>
              <a:rPr sz="2400" spc="-30" dirty="0">
                <a:cs typeface="Calibri"/>
              </a:rPr>
              <a:t>l’entrée </a:t>
            </a:r>
            <a:r>
              <a:rPr sz="2400" spc="-5" dirty="0">
                <a:cs typeface="Calibri"/>
              </a:rPr>
              <a:t>en 6</a:t>
            </a:r>
            <a:r>
              <a:rPr sz="2400" spc="-7" baseline="24305" dirty="0">
                <a:cs typeface="Calibri"/>
              </a:rPr>
              <a:t>ème</a:t>
            </a:r>
            <a:r>
              <a:rPr sz="2400" spc="-5" dirty="0">
                <a:cs typeface="Calibri"/>
              </a:rPr>
              <a:t>, </a:t>
            </a:r>
            <a:r>
              <a:rPr sz="2400" dirty="0" smtClean="0">
                <a:cs typeface="Calibri"/>
              </a:rPr>
              <a:t>les</a:t>
            </a:r>
            <a:r>
              <a:rPr lang="fr-FR" sz="2400" dirty="0" smtClean="0">
                <a:cs typeface="Calibri"/>
              </a:rPr>
              <a:t> </a:t>
            </a:r>
            <a:r>
              <a:rPr sz="2400" b="1" spc="-15" dirty="0" err="1" smtClean="0">
                <a:cs typeface="Calibri"/>
              </a:rPr>
              <a:t>mettre</a:t>
            </a:r>
            <a:r>
              <a:rPr lang="fr-FR" sz="2400" b="1" spc="-15" dirty="0" smtClean="0">
                <a:cs typeface="Calibri"/>
              </a:rPr>
              <a:t> </a:t>
            </a:r>
            <a:r>
              <a:rPr sz="2400" b="1" dirty="0" smtClean="0">
                <a:cs typeface="Calibri"/>
              </a:rPr>
              <a:t>à</a:t>
            </a:r>
            <a:r>
              <a:rPr lang="fr-FR" sz="2400" b="1" spc="40" dirty="0" smtClean="0">
                <a:cs typeface="Calibri"/>
              </a:rPr>
              <a:t> </a:t>
            </a:r>
            <a:r>
              <a:rPr sz="2400" b="1" spc="-25" dirty="0" err="1" smtClean="0">
                <a:cs typeface="Calibri"/>
              </a:rPr>
              <a:t>l’aise</a:t>
            </a:r>
            <a:endParaRPr sz="2400" b="1" dirty="0">
              <a:cs typeface="Calibri"/>
            </a:endParaRPr>
          </a:p>
          <a:p>
            <a:pPr>
              <a:buFont typeface="Wingdings"/>
              <a:buChar char=""/>
            </a:pPr>
            <a:endParaRPr sz="2400" dirty="0">
              <a:cs typeface="Times New Roman"/>
            </a:endParaRPr>
          </a:p>
          <a:p>
            <a:pPr marL="63500" marR="30480">
              <a:spcBef>
                <a:spcPts val="1445"/>
              </a:spcBef>
              <a:buFont typeface="Wingdings"/>
              <a:buChar char=""/>
              <a:tabLst>
                <a:tab pos="442595" algn="l"/>
                <a:tab pos="443230" algn="l"/>
                <a:tab pos="1797050" algn="l"/>
              </a:tabLst>
            </a:pPr>
            <a:r>
              <a:rPr lang="fr-FR" sz="2400" spc="-5" dirty="0" smtClean="0">
                <a:cs typeface="Calibri"/>
              </a:rPr>
              <a:t> </a:t>
            </a:r>
            <a:r>
              <a:rPr sz="2400" spc="-5" dirty="0" err="1" smtClean="0">
                <a:cs typeface="Calibri"/>
              </a:rPr>
              <a:t>Mieux</a:t>
            </a:r>
            <a:r>
              <a:rPr sz="2400" spc="-15" dirty="0" smtClean="0">
                <a:cs typeface="Calibri"/>
              </a:rPr>
              <a:t> </a:t>
            </a:r>
            <a:r>
              <a:rPr sz="2400" dirty="0" smtClean="0">
                <a:cs typeface="Calibri"/>
              </a:rPr>
              <a:t>les</a:t>
            </a:r>
            <a:r>
              <a:rPr lang="fr-FR" sz="2400" dirty="0" smtClean="0">
                <a:cs typeface="Calibri"/>
              </a:rPr>
              <a:t> </a:t>
            </a:r>
            <a:r>
              <a:rPr sz="2400" dirty="0" err="1" smtClean="0">
                <a:cs typeface="Calibri"/>
              </a:rPr>
              <a:t>armer</a:t>
            </a:r>
            <a:r>
              <a:rPr sz="2400" dirty="0" smtClean="0">
                <a:cs typeface="Calibri"/>
              </a:rPr>
              <a:t> </a:t>
            </a:r>
            <a:r>
              <a:rPr sz="2400" dirty="0">
                <a:cs typeface="Calibri"/>
              </a:rPr>
              <a:t>à </a:t>
            </a:r>
            <a:r>
              <a:rPr sz="2400" spc="-10" dirty="0">
                <a:cs typeface="Calibri"/>
              </a:rPr>
              <a:t>vivre </a:t>
            </a:r>
            <a:r>
              <a:rPr sz="2400" dirty="0">
                <a:cs typeface="Calibri"/>
              </a:rPr>
              <a:t>la </a:t>
            </a:r>
            <a:r>
              <a:rPr sz="2400" b="1" spc="-10" dirty="0">
                <a:cs typeface="Calibri"/>
              </a:rPr>
              <a:t>transition</a:t>
            </a:r>
            <a:r>
              <a:rPr sz="2400" spc="-10" dirty="0">
                <a:cs typeface="Calibri"/>
              </a:rPr>
              <a:t> </a:t>
            </a:r>
            <a:r>
              <a:rPr sz="2400" spc="-10" dirty="0" err="1" smtClean="0">
                <a:cs typeface="Calibri"/>
              </a:rPr>
              <a:t>primaire</a:t>
            </a:r>
            <a:r>
              <a:rPr lang="fr-FR" sz="2400" spc="-10" dirty="0" smtClean="0">
                <a:cs typeface="Calibri"/>
              </a:rPr>
              <a:t> </a:t>
            </a:r>
            <a:r>
              <a:rPr sz="2400" spc="-10" dirty="0" smtClean="0">
                <a:cs typeface="Calibri"/>
              </a:rPr>
              <a:t>/</a:t>
            </a:r>
            <a:r>
              <a:rPr lang="fr-FR" sz="2400" spc="-10" dirty="0" smtClean="0">
                <a:cs typeface="Calibri"/>
              </a:rPr>
              <a:t> </a:t>
            </a:r>
            <a:r>
              <a:rPr sz="2400" spc="-10" dirty="0" err="1" smtClean="0">
                <a:cs typeface="Calibri"/>
              </a:rPr>
              <a:t>secondaire</a:t>
            </a:r>
            <a:r>
              <a:rPr sz="2400" spc="-10" dirty="0" smtClean="0">
                <a:cs typeface="Calibri"/>
              </a:rPr>
              <a:t> </a:t>
            </a:r>
            <a:r>
              <a:rPr sz="2400" spc="-5" dirty="0">
                <a:cs typeface="Calibri"/>
              </a:rPr>
              <a:t>en </a:t>
            </a:r>
            <a:r>
              <a:rPr sz="2400" dirty="0" smtClean="0">
                <a:cs typeface="Calibri"/>
              </a:rPr>
              <a:t>les </a:t>
            </a:r>
            <a:r>
              <a:rPr sz="2400" spc="-10" dirty="0">
                <a:cs typeface="Calibri"/>
              </a:rPr>
              <a:t>informant</a:t>
            </a:r>
            <a:r>
              <a:rPr sz="2400" spc="-15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davantage</a:t>
            </a:r>
            <a:endParaRPr sz="2400" dirty="0">
              <a:cs typeface="Calibri"/>
            </a:endParaRPr>
          </a:p>
          <a:p>
            <a:pPr>
              <a:spcBef>
                <a:spcPts val="50"/>
              </a:spcBef>
              <a:buFont typeface="Wingdings"/>
              <a:buChar char=""/>
            </a:pPr>
            <a:endParaRPr sz="3200" dirty="0">
              <a:cs typeface="Times New Roman"/>
            </a:endParaRPr>
          </a:p>
          <a:p>
            <a:pPr marL="442595" indent="-379730">
              <a:spcBef>
                <a:spcPts val="5"/>
              </a:spcBef>
              <a:buFont typeface="Wingdings" pitchFamily="2" charset="2"/>
              <a:buChar char="Ø"/>
              <a:tabLst>
                <a:tab pos="442595" algn="l"/>
                <a:tab pos="443230" algn="l"/>
              </a:tabLst>
            </a:pPr>
            <a:r>
              <a:rPr sz="2400" b="1" dirty="0">
                <a:cs typeface="Calibri"/>
              </a:rPr>
              <a:t>Les </a:t>
            </a:r>
            <a:r>
              <a:rPr sz="2400" b="1" spc="-5" dirty="0">
                <a:cs typeface="Calibri"/>
              </a:rPr>
              <a:t>sensibiliser </a:t>
            </a:r>
            <a:r>
              <a:rPr sz="2400" spc="-5" dirty="0">
                <a:cs typeface="Calibri"/>
              </a:rPr>
              <a:t>et </a:t>
            </a:r>
            <a:r>
              <a:rPr sz="2400" dirty="0">
                <a:cs typeface="Calibri"/>
              </a:rPr>
              <a:t>les </a:t>
            </a:r>
            <a:r>
              <a:rPr sz="2400" spc="-15" dirty="0">
                <a:cs typeface="Calibri"/>
              </a:rPr>
              <a:t>confronter </a:t>
            </a:r>
            <a:r>
              <a:rPr sz="2400" dirty="0">
                <a:cs typeface="Calibri"/>
              </a:rPr>
              <a:t>à la </a:t>
            </a:r>
            <a:r>
              <a:rPr sz="2400" spc="-15" dirty="0">
                <a:cs typeface="Calibri"/>
              </a:rPr>
              <a:t>réalité </a:t>
            </a:r>
            <a:r>
              <a:rPr sz="2400" dirty="0">
                <a:cs typeface="Calibri"/>
              </a:rPr>
              <a:t>du</a:t>
            </a:r>
            <a:r>
              <a:rPr sz="2400" spc="-15" dirty="0">
                <a:cs typeface="Calibri"/>
              </a:rPr>
              <a:t> </a:t>
            </a:r>
            <a:r>
              <a:rPr sz="2400" spc="-5" dirty="0">
                <a:cs typeface="Calibri"/>
              </a:rPr>
              <a:t>collège</a:t>
            </a:r>
            <a:endParaRPr sz="2400" dirty="0">
              <a:cs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4104456" cy="307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596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0" y="116632"/>
            <a:ext cx="9144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spc="-85" dirty="0">
                <a:solidFill>
                  <a:srgbClr val="0070C0"/>
                </a:solidFill>
                <a:cs typeface="Calibri"/>
              </a:rPr>
              <a:t>L’entrée</a:t>
            </a:r>
            <a:r>
              <a:rPr sz="4000" b="1" spc="-8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4000" b="1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en </a:t>
            </a:r>
            <a:r>
              <a:rPr sz="4000" b="1" spc="-10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classe </a:t>
            </a:r>
            <a:r>
              <a:rPr sz="4000" b="1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de</a:t>
            </a:r>
            <a:r>
              <a:rPr sz="4000" b="1" spc="120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4000" b="1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sixième</a:t>
            </a:r>
            <a:endParaRPr sz="4000" dirty="0">
              <a:solidFill>
                <a:srgbClr val="0070C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-24338" y="908720"/>
            <a:ext cx="9168338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419">
              <a:spcBef>
                <a:spcPts val="95"/>
              </a:spcBef>
            </a:pPr>
            <a:r>
              <a:rPr lang="fr-FR" sz="3200" b="1" spc="5" dirty="0" smtClean="0">
                <a:latin typeface="+mn-lt"/>
              </a:rPr>
              <a:t>3</a:t>
            </a:r>
            <a:r>
              <a:rPr lang="fr-FR" sz="2800" b="1" spc="7" baseline="25157" dirty="0" smtClean="0">
                <a:latin typeface="+mn-lt"/>
              </a:rPr>
              <a:t>ème </a:t>
            </a:r>
            <a:r>
              <a:rPr lang="fr-FR" sz="2800" b="1" spc="-5" dirty="0" smtClean="0">
                <a:latin typeface="+mn-lt"/>
              </a:rPr>
              <a:t>année</a:t>
            </a:r>
            <a:r>
              <a:rPr lang="fr-FR" sz="2800" spc="-5" dirty="0" smtClean="0">
                <a:latin typeface="+mn-lt"/>
              </a:rPr>
              <a:t> du </a:t>
            </a:r>
            <a:r>
              <a:rPr lang="fr-FR" sz="2800" b="1" spc="-15" dirty="0" smtClean="0">
                <a:latin typeface="+mn-lt"/>
              </a:rPr>
              <a:t>cycle </a:t>
            </a:r>
            <a:r>
              <a:rPr lang="fr-FR" sz="2800" b="1" spc="-5" dirty="0" smtClean="0">
                <a:latin typeface="+mn-lt"/>
              </a:rPr>
              <a:t>3 </a:t>
            </a:r>
            <a:r>
              <a:rPr lang="fr-FR" sz="2800" spc="-5" dirty="0" smtClean="0">
                <a:latin typeface="+mn-lt"/>
              </a:rPr>
              <a:t>et </a:t>
            </a:r>
            <a:r>
              <a:rPr lang="fr-FR" sz="2800" b="1" spc="-5" dirty="0" smtClean="0">
                <a:latin typeface="+mn-lt"/>
              </a:rPr>
              <a:t>1</a:t>
            </a:r>
            <a:r>
              <a:rPr lang="fr-FR" sz="2800" b="1" spc="-7" baseline="25157" dirty="0" smtClean="0">
                <a:latin typeface="+mn-lt"/>
              </a:rPr>
              <a:t>ère </a:t>
            </a:r>
            <a:r>
              <a:rPr lang="fr-FR" sz="2800" b="1" spc="-5" dirty="0" smtClean="0">
                <a:latin typeface="+mn-lt"/>
              </a:rPr>
              <a:t>année </a:t>
            </a:r>
            <a:r>
              <a:rPr lang="fr-FR" sz="2800" spc="-5" dirty="0" smtClean="0">
                <a:latin typeface="+mn-lt"/>
              </a:rPr>
              <a:t>du</a:t>
            </a:r>
            <a:r>
              <a:rPr lang="fr-FR" sz="2800" spc="-610" dirty="0" smtClean="0">
                <a:latin typeface="+mn-lt"/>
              </a:rPr>
              <a:t>  </a:t>
            </a:r>
            <a:r>
              <a:rPr lang="fr-FR" sz="2800" b="1" spc="-10" dirty="0" smtClean="0">
                <a:latin typeface="+mn-lt"/>
              </a:rPr>
              <a:t>secondaire</a:t>
            </a:r>
            <a:endParaRPr lang="fr-FR" sz="2800" b="1" dirty="0">
              <a:latin typeface="+mn-lt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179512" y="2050886"/>
            <a:ext cx="8784976" cy="384515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marR="5080" indent="-1270">
              <a:lnSpc>
                <a:spcPct val="90000"/>
              </a:lnSpc>
              <a:spcBef>
                <a:spcPts val="459"/>
              </a:spcBef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fr-FR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 </a:t>
            </a:r>
            <a:r>
              <a:rPr lang="fr-FR" spc="-1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environnement, </a:t>
            </a:r>
            <a:r>
              <a:rPr lang="fr-FR" spc="-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</a:t>
            </a:r>
            <a:r>
              <a:rPr lang="fr-FR" spc="-1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</a:t>
            </a:r>
            <a:r>
              <a:rPr lang="fr-FR" spc="-2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différente, </a:t>
            </a:r>
            <a:r>
              <a:rPr lang="fr-FR" spc="-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fr-FR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 </a:t>
            </a:r>
            <a:r>
              <a:rPr lang="fr-FR" spc="-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méthodes de </a:t>
            </a:r>
            <a:r>
              <a:rPr lang="fr-FR" spc="-2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travail, </a:t>
            </a:r>
            <a:r>
              <a:rPr lang="fr-FR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beaucoup </a:t>
            </a:r>
            <a:r>
              <a:rPr lang="fr-FR" spc="-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visages </a:t>
            </a:r>
            <a:r>
              <a:rPr lang="fr-FR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inconnus... </a:t>
            </a:r>
          </a:p>
          <a:p>
            <a:pPr marL="44450" marR="5080" indent="-1270">
              <a:lnSpc>
                <a:spcPct val="90000"/>
              </a:lnSpc>
              <a:spcBef>
                <a:spcPts val="459"/>
              </a:spcBef>
            </a:pPr>
            <a:r>
              <a:rPr lang="fr-FR" spc="-3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Votre </a:t>
            </a:r>
            <a:r>
              <a:rPr lang="fr-FR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enfant </a:t>
            </a:r>
            <a:r>
              <a:rPr lang="fr-FR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 </a:t>
            </a:r>
            <a:r>
              <a:rPr lang="fr-FR" spc="-1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devoir</a:t>
            </a:r>
          </a:p>
          <a:p>
            <a:pPr marL="31115">
              <a:spcBef>
                <a:spcPts val="635"/>
              </a:spcBef>
            </a:pPr>
            <a:r>
              <a:rPr lang="fr-FR" sz="4000" b="1" spc="-15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prendre </a:t>
            </a:r>
            <a:r>
              <a:rPr lang="fr-FR" sz="40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de </a:t>
            </a:r>
            <a:r>
              <a:rPr lang="fr-FR" sz="4000" b="1" spc="-1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nouveaux</a:t>
            </a:r>
            <a:r>
              <a:rPr lang="fr-FR" sz="4000" b="1" spc="15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fr-FR" sz="4000" b="1" spc="-15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repères</a:t>
            </a:r>
          </a:p>
          <a:p>
            <a:pPr marL="31115">
              <a:spcBef>
                <a:spcPts val="635"/>
              </a:spcBef>
            </a:pPr>
            <a:endParaRPr lang="fr-FR" sz="1200" b="1" spc="-15" dirty="0" smtClean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160655">
              <a:spcBef>
                <a:spcPts val="2035"/>
              </a:spcBef>
            </a:pPr>
            <a:r>
              <a:rPr lang="fr-FR" sz="4800" b="1" spc="-40" dirty="0" smtClean="0">
                <a:solidFill>
                  <a:srgbClr val="7030A0"/>
                </a:solidFill>
                <a:cs typeface="Calibri"/>
              </a:rPr>
              <a:t>Qu’est-ce </a:t>
            </a:r>
            <a:r>
              <a:rPr lang="fr-FR" sz="4800" b="1" dirty="0" smtClean="0">
                <a:solidFill>
                  <a:srgbClr val="7030A0"/>
                </a:solidFill>
                <a:cs typeface="Calibri"/>
              </a:rPr>
              <a:t>qui </a:t>
            </a:r>
            <a:r>
              <a:rPr lang="fr-FR" sz="4800" b="1" spc="-10" dirty="0" smtClean="0">
                <a:solidFill>
                  <a:srgbClr val="7030A0"/>
                </a:solidFill>
                <a:cs typeface="Calibri"/>
              </a:rPr>
              <a:t>change</a:t>
            </a:r>
            <a:r>
              <a:rPr lang="fr-FR" sz="4800" b="1" dirty="0" smtClean="0">
                <a:solidFill>
                  <a:srgbClr val="7030A0"/>
                </a:solidFill>
                <a:cs typeface="Calibri"/>
              </a:rPr>
              <a:t> ?</a:t>
            </a:r>
            <a:endParaRPr lang="fr-FR" sz="4800" dirty="0">
              <a:solidFill>
                <a:srgbClr val="7030A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98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/>
          <p:nvPr/>
        </p:nvSpPr>
        <p:spPr>
          <a:xfrm>
            <a:off x="179513" y="394615"/>
            <a:ext cx="8712968" cy="5400196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698500" indent="-686435">
              <a:lnSpc>
                <a:spcPct val="100000"/>
              </a:lnSpc>
              <a:spcBef>
                <a:spcPts val="990"/>
              </a:spcBef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z="2000" b="1" spc="-10" dirty="0">
                <a:solidFill>
                  <a:srgbClr val="7030A0"/>
                </a:solidFill>
                <a:cs typeface="Calibri"/>
              </a:rPr>
              <a:t>PLUSIEURS</a:t>
            </a:r>
            <a:r>
              <a:rPr sz="2000" b="1" spc="-25" dirty="0">
                <a:solidFill>
                  <a:srgbClr val="7030A0"/>
                </a:solidFill>
                <a:cs typeface="Calibri"/>
              </a:rPr>
              <a:t> </a:t>
            </a:r>
            <a:r>
              <a:rPr sz="2000" b="1" spc="-10" dirty="0">
                <a:solidFill>
                  <a:srgbClr val="7030A0"/>
                </a:solidFill>
                <a:cs typeface="Calibri"/>
              </a:rPr>
              <a:t>PROFESSEURS</a:t>
            </a:r>
            <a:endParaRPr sz="2000" dirty="0">
              <a:solidFill>
                <a:srgbClr val="7030A0"/>
              </a:solidFill>
              <a:cs typeface="Calibri"/>
            </a:endParaRPr>
          </a:p>
          <a:p>
            <a:pPr marL="12700" marR="5080" algn="just">
              <a:lnSpc>
                <a:spcPts val="1939"/>
              </a:lnSpc>
              <a:spcBef>
                <a:spcPts val="1050"/>
              </a:spcBef>
            </a:pPr>
            <a:r>
              <a:rPr sz="2000" dirty="0">
                <a:cs typeface="Calibri"/>
              </a:rPr>
              <a:t>Au </a:t>
            </a:r>
            <a:r>
              <a:rPr sz="2000" spc="-10" dirty="0">
                <a:cs typeface="Calibri"/>
              </a:rPr>
              <a:t>secondaire, </a:t>
            </a:r>
            <a:r>
              <a:rPr sz="2000" b="1" dirty="0">
                <a:cs typeface="Calibri"/>
              </a:rPr>
              <a:t>un </a:t>
            </a:r>
            <a:r>
              <a:rPr sz="2000" b="1" spc="-10" dirty="0">
                <a:cs typeface="Calibri"/>
              </a:rPr>
              <a:t>professeur </a:t>
            </a:r>
            <a:r>
              <a:rPr sz="2000" b="1" spc="-5" dirty="0">
                <a:cs typeface="Calibri"/>
              </a:rPr>
              <a:t>pour chaque discipline </a:t>
            </a:r>
            <a:r>
              <a:rPr sz="2000" dirty="0">
                <a:cs typeface="Calibri"/>
              </a:rPr>
              <a:t>: </a:t>
            </a:r>
            <a:r>
              <a:rPr sz="2000" spc="-5" dirty="0">
                <a:cs typeface="Calibri"/>
              </a:rPr>
              <a:t>le </a:t>
            </a:r>
            <a:r>
              <a:rPr sz="2000" spc="-10" dirty="0">
                <a:cs typeface="Calibri"/>
              </a:rPr>
              <a:t>français, l’histoire-géographie </a:t>
            </a:r>
            <a:r>
              <a:rPr sz="2000" spc="-5" dirty="0">
                <a:cs typeface="Calibri"/>
              </a:rPr>
              <a:t>et </a:t>
            </a:r>
            <a:r>
              <a:rPr sz="2000" spc="-10" dirty="0" err="1">
                <a:cs typeface="Calibri"/>
              </a:rPr>
              <a:t>l’Éducation</a:t>
            </a:r>
            <a:r>
              <a:rPr sz="2000" spc="-10" dirty="0">
                <a:cs typeface="Calibri"/>
              </a:rPr>
              <a:t> </a:t>
            </a:r>
            <a:r>
              <a:rPr sz="2000" spc="-10" dirty="0" smtClean="0">
                <a:cs typeface="Calibri"/>
              </a:rPr>
              <a:t>Morale </a:t>
            </a:r>
            <a:r>
              <a:rPr sz="2000" spc="-5" dirty="0">
                <a:cs typeface="Calibri"/>
              </a:rPr>
              <a:t>et Civique, les mathématiques, la </a:t>
            </a:r>
            <a:r>
              <a:rPr sz="2000" dirty="0">
                <a:cs typeface="Calibri"/>
              </a:rPr>
              <a:t>musique, les </a:t>
            </a:r>
            <a:r>
              <a:rPr sz="2000" spc="-5" dirty="0">
                <a:cs typeface="Calibri"/>
              </a:rPr>
              <a:t>arts plastiques, l'anglais, l’EPS, les sciences </a:t>
            </a:r>
            <a:r>
              <a:rPr sz="2000" spc="-10" dirty="0">
                <a:cs typeface="Calibri"/>
              </a:rPr>
              <a:t>physiques, </a:t>
            </a:r>
            <a:r>
              <a:rPr sz="2000" spc="-10" dirty="0" smtClean="0">
                <a:cs typeface="Calibri"/>
              </a:rPr>
              <a:t>la </a:t>
            </a:r>
            <a:r>
              <a:rPr sz="2000" spc="-5" dirty="0">
                <a:cs typeface="Calibri"/>
              </a:rPr>
              <a:t>Science </a:t>
            </a:r>
            <a:r>
              <a:rPr sz="2000" dirty="0">
                <a:cs typeface="Calibri"/>
              </a:rPr>
              <a:t>de </a:t>
            </a:r>
            <a:r>
              <a:rPr sz="2000" spc="-5" dirty="0">
                <a:cs typeface="Calibri"/>
              </a:rPr>
              <a:t>la Vie et </a:t>
            </a:r>
            <a:r>
              <a:rPr sz="2000" dirty="0">
                <a:cs typeface="Calibri"/>
              </a:rPr>
              <a:t>de </a:t>
            </a:r>
            <a:r>
              <a:rPr sz="2000" spc="-5" dirty="0">
                <a:cs typeface="Calibri"/>
              </a:rPr>
              <a:t>la </a:t>
            </a:r>
            <a:r>
              <a:rPr sz="2000" spc="-35" dirty="0">
                <a:cs typeface="Calibri"/>
              </a:rPr>
              <a:t>Terre, </a:t>
            </a:r>
            <a:r>
              <a:rPr sz="2000" spc="-5" dirty="0">
                <a:cs typeface="Calibri"/>
              </a:rPr>
              <a:t>la technologie, les langues </a:t>
            </a:r>
            <a:r>
              <a:rPr sz="2000" spc="-10" dirty="0" err="1">
                <a:cs typeface="Calibri"/>
              </a:rPr>
              <a:t>vivantes</a:t>
            </a:r>
            <a:r>
              <a:rPr sz="2000" spc="-10" dirty="0">
                <a:cs typeface="Calibri"/>
              </a:rPr>
              <a:t> </a:t>
            </a:r>
            <a:r>
              <a:rPr sz="2000" dirty="0" smtClean="0">
                <a:cs typeface="Calibri"/>
              </a:rPr>
              <a:t>2...</a:t>
            </a:r>
            <a:endParaRPr sz="2000" dirty="0"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60"/>
              </a:spcBef>
            </a:pPr>
            <a:r>
              <a:rPr sz="2000" spc="-25" dirty="0">
                <a:cs typeface="Calibri"/>
              </a:rPr>
              <a:t>Votre </a:t>
            </a:r>
            <a:r>
              <a:rPr sz="2000" spc="-10" dirty="0">
                <a:cs typeface="Calibri"/>
              </a:rPr>
              <a:t>enfant </a:t>
            </a:r>
            <a:r>
              <a:rPr sz="2000" spc="-15" dirty="0">
                <a:cs typeface="Calibri"/>
              </a:rPr>
              <a:t>devra </a:t>
            </a:r>
            <a:r>
              <a:rPr sz="2000" spc="-10" dirty="0">
                <a:cs typeface="Calibri"/>
              </a:rPr>
              <a:t>s'adapter </a:t>
            </a:r>
            <a:r>
              <a:rPr sz="2000" dirty="0">
                <a:cs typeface="Calibri"/>
              </a:rPr>
              <a:t>à </a:t>
            </a:r>
            <a:r>
              <a:rPr sz="2000" spc="-5" dirty="0">
                <a:cs typeface="Calibri"/>
              </a:rPr>
              <a:t>la manière </a:t>
            </a:r>
            <a:r>
              <a:rPr sz="2000" dirty="0">
                <a:cs typeface="Calibri"/>
              </a:rPr>
              <a:t>de </a:t>
            </a:r>
            <a:r>
              <a:rPr sz="2000" spc="-15" dirty="0">
                <a:cs typeface="Calibri"/>
              </a:rPr>
              <a:t>travailler </a:t>
            </a:r>
            <a:r>
              <a:rPr sz="2000" spc="-5" dirty="0">
                <a:cs typeface="Calibri"/>
              </a:rPr>
              <a:t>et </a:t>
            </a:r>
            <a:r>
              <a:rPr sz="2000" dirty="0">
                <a:cs typeface="Calibri"/>
              </a:rPr>
              <a:t>aux </a:t>
            </a:r>
            <a:r>
              <a:rPr sz="2000" spc="-10" dirty="0">
                <a:cs typeface="Calibri"/>
              </a:rPr>
              <a:t>exigences </a:t>
            </a:r>
            <a:r>
              <a:rPr sz="2000" dirty="0">
                <a:cs typeface="Calibri"/>
              </a:rPr>
              <a:t>de </a:t>
            </a:r>
            <a:r>
              <a:rPr sz="2000" spc="-5" dirty="0">
                <a:cs typeface="Calibri"/>
              </a:rPr>
              <a:t>chacun </a:t>
            </a:r>
            <a:r>
              <a:rPr sz="2000" dirty="0">
                <a:cs typeface="Calibri"/>
              </a:rPr>
              <a:t>de ses</a:t>
            </a:r>
            <a:r>
              <a:rPr sz="2000" spc="25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professeurs.</a:t>
            </a:r>
            <a:endParaRPr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cs typeface="Times New Roman"/>
            </a:endParaRPr>
          </a:p>
          <a:p>
            <a:pPr marL="698500" indent="-686435">
              <a:lnSpc>
                <a:spcPct val="100000"/>
              </a:lnSpc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z="2000" b="1" spc="-15" dirty="0">
                <a:solidFill>
                  <a:srgbClr val="7030A0"/>
                </a:solidFill>
                <a:cs typeface="Calibri"/>
              </a:rPr>
              <a:t>DES </a:t>
            </a:r>
            <a:r>
              <a:rPr sz="2000" b="1" spc="-10" dirty="0">
                <a:solidFill>
                  <a:srgbClr val="7030A0"/>
                </a:solidFill>
                <a:cs typeface="Calibri"/>
              </a:rPr>
              <a:t>SALLES </a:t>
            </a:r>
            <a:r>
              <a:rPr sz="2000" b="1" spc="-5" dirty="0">
                <a:solidFill>
                  <a:srgbClr val="7030A0"/>
                </a:solidFill>
                <a:cs typeface="Calibri"/>
              </a:rPr>
              <a:t>DE </a:t>
            </a:r>
            <a:r>
              <a:rPr sz="2000" b="1" spc="-10" dirty="0">
                <a:solidFill>
                  <a:srgbClr val="7030A0"/>
                </a:solidFill>
                <a:cs typeface="Calibri"/>
              </a:rPr>
              <a:t>CLASSES</a:t>
            </a:r>
            <a:r>
              <a:rPr sz="2000" b="1" spc="45" dirty="0">
                <a:solidFill>
                  <a:srgbClr val="7030A0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7030A0"/>
                </a:solidFill>
                <a:cs typeface="Calibri"/>
              </a:rPr>
              <a:t>DIFFERENTES</a:t>
            </a:r>
            <a:endParaRPr sz="2000" dirty="0">
              <a:solidFill>
                <a:srgbClr val="7030A0"/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2000" spc="-5" dirty="0">
                <a:cs typeface="Calibri"/>
              </a:rPr>
              <a:t>Les élèves </a:t>
            </a:r>
            <a:r>
              <a:rPr sz="2000" spc="-10" dirty="0">
                <a:cs typeface="Calibri"/>
              </a:rPr>
              <a:t>changent </a:t>
            </a:r>
            <a:r>
              <a:rPr sz="2000" spc="-5" dirty="0">
                <a:cs typeface="Calibri"/>
              </a:rPr>
              <a:t>de salle après </a:t>
            </a:r>
            <a:r>
              <a:rPr sz="2000" spc="-5" dirty="0" err="1" smtClean="0">
                <a:cs typeface="Calibri"/>
              </a:rPr>
              <a:t>chaque</a:t>
            </a:r>
            <a:r>
              <a:rPr lang="fr-FR" sz="2000" spc="-5" dirty="0" smtClean="0">
                <a:cs typeface="Calibri"/>
              </a:rPr>
              <a:t> </a:t>
            </a:r>
            <a:r>
              <a:rPr sz="2000" spc="-15" dirty="0" err="1" smtClean="0">
                <a:cs typeface="Calibri"/>
              </a:rPr>
              <a:t>cours</a:t>
            </a:r>
            <a:r>
              <a:rPr lang="fr-FR" sz="2000" spc="-15" dirty="0" smtClean="0">
                <a:cs typeface="Calibri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endParaRPr sz="2550" dirty="0">
              <a:cs typeface="Times New Roman"/>
            </a:endParaRPr>
          </a:p>
          <a:p>
            <a:pPr marL="698500" indent="-686435">
              <a:lnSpc>
                <a:spcPct val="100000"/>
              </a:lnSpc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z="2000" b="1" dirty="0">
                <a:solidFill>
                  <a:srgbClr val="7030A0"/>
                </a:solidFill>
                <a:cs typeface="Calibri"/>
              </a:rPr>
              <a:t>UN </a:t>
            </a:r>
            <a:r>
              <a:rPr sz="2000" b="1" spc="-10" dirty="0">
                <a:solidFill>
                  <a:srgbClr val="7030A0"/>
                </a:solidFill>
                <a:cs typeface="Calibri"/>
              </a:rPr>
              <a:t>EMPLOI </a:t>
            </a:r>
            <a:r>
              <a:rPr sz="2000" b="1" dirty="0">
                <a:solidFill>
                  <a:srgbClr val="7030A0"/>
                </a:solidFill>
                <a:cs typeface="Calibri"/>
              </a:rPr>
              <a:t>DU </a:t>
            </a:r>
            <a:r>
              <a:rPr sz="2000" b="1" spc="-5" dirty="0">
                <a:solidFill>
                  <a:srgbClr val="7030A0"/>
                </a:solidFill>
                <a:cs typeface="Calibri"/>
              </a:rPr>
              <a:t>TEMPS DIFFÉRENT </a:t>
            </a:r>
            <a:r>
              <a:rPr sz="2000" b="1" spc="-10" dirty="0">
                <a:solidFill>
                  <a:srgbClr val="7030A0"/>
                </a:solidFill>
                <a:cs typeface="Calibri"/>
              </a:rPr>
              <a:t>CHAQUE</a:t>
            </a:r>
            <a:r>
              <a:rPr sz="2000" b="1" spc="-70" dirty="0">
                <a:solidFill>
                  <a:srgbClr val="7030A0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7030A0"/>
                </a:solidFill>
                <a:cs typeface="Calibri"/>
              </a:rPr>
              <a:t>JOUR</a:t>
            </a:r>
            <a:endParaRPr sz="2000" dirty="0">
              <a:solidFill>
                <a:srgbClr val="7030A0"/>
              </a:solidFill>
              <a:cs typeface="Calibri"/>
            </a:endParaRPr>
          </a:p>
          <a:p>
            <a:pPr marL="12700" algn="just">
              <a:lnSpc>
                <a:spcPts val="2050"/>
              </a:lnSpc>
              <a:spcBef>
                <a:spcPts val="800"/>
              </a:spcBef>
            </a:pPr>
            <a:r>
              <a:rPr sz="2000" spc="-25" dirty="0">
                <a:cs typeface="Calibri"/>
              </a:rPr>
              <a:t>Votre </a:t>
            </a:r>
            <a:r>
              <a:rPr sz="2000" spc="-10" dirty="0">
                <a:cs typeface="Calibri"/>
              </a:rPr>
              <a:t>enfant aura </a:t>
            </a:r>
            <a:r>
              <a:rPr sz="2000" dirty="0">
                <a:cs typeface="Calibri"/>
              </a:rPr>
              <a:t>des </a:t>
            </a:r>
            <a:r>
              <a:rPr sz="2000" spc="-10" dirty="0">
                <a:cs typeface="Calibri"/>
              </a:rPr>
              <a:t>matières </a:t>
            </a:r>
            <a:r>
              <a:rPr sz="2000" spc="-15" dirty="0">
                <a:cs typeface="Calibri"/>
              </a:rPr>
              <a:t>différentes </a:t>
            </a:r>
            <a:r>
              <a:rPr sz="2000" dirty="0">
                <a:cs typeface="Calibri"/>
              </a:rPr>
              <a:t>selon les </a:t>
            </a:r>
            <a:r>
              <a:rPr sz="2000" spc="-10" dirty="0">
                <a:cs typeface="Calibri"/>
              </a:rPr>
              <a:t>jours. </a:t>
            </a:r>
            <a:r>
              <a:rPr sz="2000" dirty="0">
                <a:cs typeface="Calibri"/>
              </a:rPr>
              <a:t>Il </a:t>
            </a:r>
            <a:r>
              <a:rPr sz="2000" spc="-5" dirty="0">
                <a:cs typeface="Calibri"/>
              </a:rPr>
              <a:t>lui </a:t>
            </a:r>
            <a:r>
              <a:rPr sz="2000" spc="-15" dirty="0">
                <a:cs typeface="Calibri"/>
              </a:rPr>
              <a:t>faudra </a:t>
            </a:r>
            <a:r>
              <a:rPr sz="2000" spc="-10" dirty="0">
                <a:cs typeface="Calibri"/>
              </a:rPr>
              <a:t>s'adapter </a:t>
            </a:r>
            <a:r>
              <a:rPr sz="2000" spc="-5" dirty="0">
                <a:cs typeface="Calibri"/>
              </a:rPr>
              <a:t>et </a:t>
            </a:r>
            <a:r>
              <a:rPr sz="2000" b="1" spc="-10" dirty="0" err="1">
                <a:cs typeface="Calibri"/>
              </a:rPr>
              <a:t>préparer</a:t>
            </a:r>
            <a:r>
              <a:rPr sz="2000" b="1" spc="-10" dirty="0">
                <a:cs typeface="Calibri"/>
              </a:rPr>
              <a:t> </a:t>
            </a:r>
            <a:r>
              <a:rPr sz="2000" b="1" spc="-5" dirty="0" err="1" smtClean="0">
                <a:cs typeface="Calibri"/>
              </a:rPr>
              <a:t>chaque</a:t>
            </a:r>
            <a:r>
              <a:rPr lang="fr-FR" sz="2000" b="1" spc="-5" dirty="0">
                <a:cs typeface="Calibri"/>
              </a:rPr>
              <a:t> </a:t>
            </a:r>
            <a:r>
              <a:rPr sz="2000" b="1" spc="-5" dirty="0" err="1" smtClean="0">
                <a:cs typeface="Calibri"/>
              </a:rPr>
              <a:t>soi</a:t>
            </a:r>
            <a:r>
              <a:rPr lang="fr-FR" sz="2000" b="1" spc="-5" dirty="0" smtClean="0">
                <a:cs typeface="Calibri"/>
              </a:rPr>
              <a:t>r </a:t>
            </a:r>
            <a:r>
              <a:rPr sz="2000" b="1" spc="-5" dirty="0" smtClean="0">
                <a:cs typeface="Calibri"/>
              </a:rPr>
              <a:t>son</a:t>
            </a:r>
            <a:r>
              <a:rPr lang="fr-FR" sz="2000" b="1" dirty="0" smtClean="0">
                <a:cs typeface="Calibri"/>
              </a:rPr>
              <a:t> </a:t>
            </a:r>
            <a:r>
              <a:rPr sz="2000" b="1" spc="-10" dirty="0" smtClean="0">
                <a:cs typeface="Calibri"/>
              </a:rPr>
              <a:t>cartable </a:t>
            </a:r>
            <a:r>
              <a:rPr sz="2000" dirty="0">
                <a:cs typeface="Calibri"/>
              </a:rPr>
              <a:t>en </a:t>
            </a:r>
            <a:r>
              <a:rPr sz="2000" spc="-10" dirty="0">
                <a:cs typeface="Calibri"/>
              </a:rPr>
              <a:t>fonction </a:t>
            </a:r>
            <a:r>
              <a:rPr sz="2000" spc="-5" dirty="0">
                <a:cs typeface="Calibri"/>
              </a:rPr>
              <a:t>des </a:t>
            </a:r>
            <a:r>
              <a:rPr sz="2000" spc="-15" dirty="0">
                <a:cs typeface="Calibri"/>
              </a:rPr>
              <a:t>cours </a:t>
            </a:r>
            <a:r>
              <a:rPr sz="2000" spc="-5" dirty="0">
                <a:cs typeface="Calibri"/>
              </a:rPr>
              <a:t>du</a:t>
            </a:r>
            <a:r>
              <a:rPr sz="2000" spc="90" dirty="0">
                <a:cs typeface="Calibri"/>
              </a:rPr>
              <a:t> </a:t>
            </a:r>
            <a:r>
              <a:rPr sz="2000" dirty="0">
                <a:cs typeface="Calibri"/>
              </a:rPr>
              <a:t>lendemain.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cs typeface="Times New Roman"/>
            </a:endParaRPr>
          </a:p>
          <a:p>
            <a:pPr marL="698500" indent="-686435">
              <a:lnSpc>
                <a:spcPct val="100000"/>
              </a:lnSpc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z="2000" b="1" spc="-5" dirty="0">
                <a:solidFill>
                  <a:srgbClr val="7030A0"/>
                </a:solidFill>
                <a:cs typeface="Calibri"/>
              </a:rPr>
              <a:t>HORAIRES</a:t>
            </a:r>
            <a:endParaRPr sz="2000" dirty="0">
              <a:solidFill>
                <a:srgbClr val="7030A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40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/>
          <p:nvPr/>
        </p:nvSpPr>
        <p:spPr>
          <a:xfrm>
            <a:off x="179512" y="113946"/>
            <a:ext cx="3528392" cy="434734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698500" indent="-686435">
              <a:lnSpc>
                <a:spcPct val="100000"/>
              </a:lnSpc>
              <a:spcBef>
                <a:spcPts val="990"/>
              </a:spcBef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lang="fr-FR" sz="2000" b="1" spc="-10" dirty="0" smtClean="0">
                <a:solidFill>
                  <a:srgbClr val="7030A0"/>
                </a:solidFill>
                <a:cs typeface="Calibri"/>
              </a:rPr>
              <a:t>L’EMPLOI </a:t>
            </a:r>
            <a:r>
              <a:rPr lang="fr-FR" sz="2000" b="1" spc="-10" dirty="0">
                <a:solidFill>
                  <a:srgbClr val="7030A0"/>
                </a:solidFill>
                <a:cs typeface="Calibri"/>
              </a:rPr>
              <a:t>DU TEMPS</a:t>
            </a:r>
            <a:endParaRPr sz="2000" b="1" spc="-1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34" t="9078" r="32420" b="4823"/>
          <a:stretch/>
        </p:blipFill>
        <p:spPr bwMode="auto">
          <a:xfrm>
            <a:off x="4211960" y="53501"/>
            <a:ext cx="4901425" cy="66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07504" y="836712"/>
            <a:ext cx="4104456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cs typeface="Calibri"/>
              </a:rPr>
              <a:t>Découpage </a:t>
            </a:r>
            <a:r>
              <a:rPr b="1" dirty="0">
                <a:cs typeface="Calibri"/>
              </a:rPr>
              <a:t>de </a:t>
            </a:r>
            <a:r>
              <a:rPr b="1" spc="-20" dirty="0">
                <a:cs typeface="Calibri"/>
              </a:rPr>
              <a:t>l’année </a:t>
            </a:r>
            <a:r>
              <a:rPr b="1" dirty="0">
                <a:cs typeface="Calibri"/>
              </a:rPr>
              <a:t>: </a:t>
            </a:r>
            <a:r>
              <a:rPr dirty="0">
                <a:cs typeface="Calibri"/>
              </a:rPr>
              <a:t>3</a:t>
            </a:r>
            <a:r>
              <a:rPr spc="-70" dirty="0">
                <a:cs typeface="Calibri"/>
              </a:rPr>
              <a:t> </a:t>
            </a:r>
            <a:r>
              <a:rPr spc="-10" dirty="0">
                <a:cs typeface="Calibri"/>
              </a:rPr>
              <a:t>trimestres</a:t>
            </a:r>
            <a:endParaRPr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-10" dirty="0">
                <a:cs typeface="Calibri"/>
              </a:rPr>
              <a:t>Organisation</a:t>
            </a:r>
            <a:r>
              <a:rPr b="1" spc="-15" dirty="0">
                <a:cs typeface="Calibri"/>
              </a:rPr>
              <a:t> </a:t>
            </a:r>
            <a:r>
              <a:rPr b="1" spc="-10" dirty="0">
                <a:cs typeface="Calibri"/>
              </a:rPr>
              <a:t>hebdomadaire</a:t>
            </a:r>
            <a:endParaRPr dirty="0">
              <a:cs typeface="Calibri"/>
            </a:endParaRPr>
          </a:p>
          <a:p>
            <a:pPr marL="469900" marR="334010">
              <a:lnSpc>
                <a:spcPct val="100000"/>
              </a:lnSpc>
              <a:spcBef>
                <a:spcPts val="5"/>
              </a:spcBef>
            </a:pPr>
            <a:r>
              <a:rPr lang="fr-FR" dirty="0" smtClean="0">
                <a:solidFill>
                  <a:srgbClr val="FF0000"/>
                </a:solidFill>
                <a:cs typeface="Calibri"/>
              </a:rPr>
              <a:t>28h</a:t>
            </a:r>
            <a:r>
              <a:rPr dirty="0" smtClean="0">
                <a:cs typeface="Calibri"/>
              </a:rPr>
              <a:t> </a:t>
            </a:r>
            <a:r>
              <a:rPr spc="-5" dirty="0">
                <a:cs typeface="Calibri"/>
              </a:rPr>
              <a:t>de </a:t>
            </a:r>
            <a:r>
              <a:rPr spc="-15" dirty="0">
                <a:cs typeface="Calibri"/>
              </a:rPr>
              <a:t>cours </a:t>
            </a:r>
            <a:r>
              <a:rPr spc="-5" dirty="0">
                <a:cs typeface="Calibri"/>
              </a:rPr>
              <a:t>par </a:t>
            </a:r>
            <a:r>
              <a:rPr dirty="0" err="1">
                <a:cs typeface="Calibri"/>
              </a:rPr>
              <a:t>semaine</a:t>
            </a:r>
            <a:r>
              <a:rPr dirty="0">
                <a:cs typeface="Calibri"/>
              </a:rPr>
              <a:t>  </a:t>
            </a:r>
            <a:endParaRPr lang="fr-FR" dirty="0" smtClean="0">
              <a:cs typeface="Calibri"/>
            </a:endParaRPr>
          </a:p>
          <a:p>
            <a:pPr marL="469900" marR="334010">
              <a:lnSpc>
                <a:spcPct val="100000"/>
              </a:lnSpc>
              <a:spcBef>
                <a:spcPts val="5"/>
              </a:spcBef>
            </a:pPr>
            <a:r>
              <a:rPr spc="-10" dirty="0" err="1" smtClean="0">
                <a:cs typeface="Calibri"/>
              </a:rPr>
              <a:t>Dont</a:t>
            </a:r>
            <a:r>
              <a:rPr spc="-10" dirty="0" smtClean="0">
                <a:cs typeface="Calibri"/>
              </a:rPr>
              <a:t> </a:t>
            </a:r>
            <a:r>
              <a:rPr lang="fr-FR" dirty="0" smtClean="0">
                <a:solidFill>
                  <a:srgbClr val="FF0000"/>
                </a:solidFill>
                <a:cs typeface="Calibri"/>
              </a:rPr>
              <a:t>4</a:t>
            </a:r>
            <a:r>
              <a:rPr dirty="0" smtClean="0">
                <a:solidFill>
                  <a:srgbClr val="FF0000"/>
                </a:solidFill>
                <a:cs typeface="Calibri"/>
              </a:rPr>
              <a:t>h</a:t>
            </a:r>
            <a:r>
              <a:rPr dirty="0" smtClean="0">
                <a:cs typeface="Calibri"/>
              </a:rPr>
              <a:t> </a:t>
            </a:r>
            <a:r>
              <a:rPr dirty="0">
                <a:cs typeface="Calibri"/>
              </a:rPr>
              <a:t>en </a:t>
            </a:r>
            <a:r>
              <a:rPr spc="-15" dirty="0" err="1">
                <a:cs typeface="Calibri"/>
              </a:rPr>
              <a:t>effectifs</a:t>
            </a:r>
            <a:r>
              <a:rPr dirty="0">
                <a:cs typeface="Calibri"/>
              </a:rPr>
              <a:t> </a:t>
            </a:r>
            <a:r>
              <a:rPr spc="-5" dirty="0" err="1" smtClean="0">
                <a:cs typeface="Calibri"/>
              </a:rPr>
              <a:t>allégés</a:t>
            </a:r>
            <a:r>
              <a:rPr lang="fr-FR" spc="-5" dirty="0" smtClean="0">
                <a:cs typeface="Calibri"/>
              </a:rPr>
              <a:t> tous les 15 jours</a:t>
            </a:r>
          </a:p>
          <a:p>
            <a:pPr marL="469900" marR="334010">
              <a:lnSpc>
                <a:spcPct val="100000"/>
              </a:lnSpc>
              <a:spcBef>
                <a:spcPts val="5"/>
              </a:spcBef>
            </a:pPr>
            <a:endParaRPr lang="fr-FR" spc="-5" dirty="0">
              <a:cs typeface="Calibri"/>
            </a:endParaRPr>
          </a:p>
          <a:p>
            <a:pPr marR="334010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cs typeface="Calibri"/>
              </a:rPr>
              <a:t>Attention ! </a:t>
            </a:r>
            <a:r>
              <a:rPr lang="fr-FR" b="1" spc="-5" dirty="0" smtClean="0">
                <a:cs typeface="Calibri"/>
              </a:rPr>
              <a:t>SEMAINE A </a:t>
            </a:r>
            <a:r>
              <a:rPr lang="fr-FR" spc="-5" dirty="0" smtClean="0">
                <a:cs typeface="Calibri"/>
              </a:rPr>
              <a:t>ou </a:t>
            </a:r>
            <a:r>
              <a:rPr lang="fr-FR" b="1" spc="-5" dirty="0" smtClean="0">
                <a:cs typeface="Calibri"/>
              </a:rPr>
              <a:t>SEMAINE B</a:t>
            </a:r>
            <a:endParaRPr lang="fr-FR" b="1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fr-FR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-10" dirty="0" err="1" smtClean="0">
                <a:cs typeface="Calibri"/>
              </a:rPr>
              <a:t>Organisation</a:t>
            </a:r>
            <a:r>
              <a:rPr b="1" spc="-10" dirty="0" smtClean="0">
                <a:cs typeface="Calibri"/>
              </a:rPr>
              <a:t> </a:t>
            </a:r>
            <a:r>
              <a:rPr b="1" spc="-5" dirty="0">
                <a:cs typeface="Calibri"/>
              </a:rPr>
              <a:t>quotidienne </a:t>
            </a:r>
            <a:r>
              <a:rPr b="1" dirty="0">
                <a:cs typeface="Calibri"/>
              </a:rPr>
              <a:t>au</a:t>
            </a:r>
            <a:r>
              <a:rPr b="1" spc="-65" dirty="0">
                <a:cs typeface="Calibri"/>
              </a:rPr>
              <a:t> </a:t>
            </a:r>
            <a:r>
              <a:rPr b="1" spc="-10" dirty="0">
                <a:cs typeface="Calibri"/>
              </a:rPr>
              <a:t>collège</a:t>
            </a:r>
            <a:endParaRPr dirty="0"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mtClean="0">
                <a:cs typeface="Calibri"/>
              </a:rPr>
              <a:t>5</a:t>
            </a:r>
            <a:r>
              <a:rPr lang="fr-FR" dirty="0" smtClean="0">
                <a:cs typeface="Calibri"/>
              </a:rPr>
              <a:t>h</a:t>
            </a:r>
            <a:r>
              <a:rPr dirty="0" smtClean="0">
                <a:cs typeface="Calibri"/>
              </a:rPr>
              <a:t> </a:t>
            </a:r>
            <a:r>
              <a:rPr dirty="0">
                <a:cs typeface="Calibri"/>
              </a:rPr>
              <a:t>à 7h de </a:t>
            </a:r>
            <a:r>
              <a:rPr spc="-15" dirty="0">
                <a:cs typeface="Calibri"/>
              </a:rPr>
              <a:t>cours </a:t>
            </a:r>
            <a:r>
              <a:rPr spc="-5" dirty="0">
                <a:cs typeface="Calibri"/>
              </a:rPr>
              <a:t>par</a:t>
            </a:r>
            <a:r>
              <a:rPr spc="25" dirty="0">
                <a:cs typeface="Calibri"/>
              </a:rPr>
              <a:t> </a:t>
            </a:r>
            <a:r>
              <a:rPr spc="-5" dirty="0">
                <a:cs typeface="Calibri"/>
              </a:rPr>
              <a:t>jour</a:t>
            </a:r>
            <a:endParaRPr dirty="0">
              <a:cs typeface="Calibri"/>
            </a:endParaRPr>
          </a:p>
          <a:p>
            <a:pPr marL="469900" marR="245745">
              <a:lnSpc>
                <a:spcPct val="100000"/>
              </a:lnSpc>
            </a:pPr>
            <a:r>
              <a:rPr spc="-5" dirty="0" smtClean="0">
                <a:cs typeface="Calibri"/>
              </a:rPr>
              <a:t>8h</a:t>
            </a:r>
            <a:r>
              <a:rPr lang="fr-FR" spc="-5" dirty="0" smtClean="0">
                <a:cs typeface="Calibri"/>
              </a:rPr>
              <a:t>25 </a:t>
            </a:r>
            <a:r>
              <a:rPr spc="-5" dirty="0" smtClean="0">
                <a:cs typeface="Calibri"/>
              </a:rPr>
              <a:t>-</a:t>
            </a:r>
            <a:r>
              <a:rPr lang="fr-FR" spc="-5" dirty="0" smtClean="0">
                <a:cs typeface="Calibri"/>
              </a:rPr>
              <a:t> </a:t>
            </a:r>
            <a:r>
              <a:rPr spc="-5" dirty="0" smtClean="0">
                <a:cs typeface="Calibri"/>
              </a:rPr>
              <a:t>16h</a:t>
            </a:r>
            <a:r>
              <a:rPr lang="fr-FR" spc="-5" dirty="0" smtClean="0">
                <a:cs typeface="Calibri"/>
              </a:rPr>
              <a:t>50</a:t>
            </a:r>
            <a:r>
              <a:rPr spc="-5" dirty="0" smtClean="0">
                <a:cs typeface="Calibri"/>
              </a:rPr>
              <a:t> </a:t>
            </a:r>
            <a:r>
              <a:rPr dirty="0">
                <a:cs typeface="Calibri"/>
              </a:rPr>
              <a:t>: </a:t>
            </a:r>
            <a:r>
              <a:rPr spc="-15" dirty="0" err="1" smtClean="0">
                <a:cs typeface="Calibri"/>
              </a:rPr>
              <a:t>horaire</a:t>
            </a:r>
            <a:r>
              <a:rPr lang="fr-FR" spc="-15" dirty="0" smtClean="0">
                <a:cs typeface="Calibri"/>
              </a:rPr>
              <a:t>s</a:t>
            </a:r>
            <a:r>
              <a:rPr spc="-15" dirty="0" smtClean="0">
                <a:cs typeface="Calibri"/>
              </a:rPr>
              <a:t> </a:t>
            </a:r>
            <a:r>
              <a:rPr spc="-5" dirty="0">
                <a:cs typeface="Calibri"/>
              </a:rPr>
              <a:t>de </a:t>
            </a:r>
            <a:r>
              <a:rPr spc="-15" dirty="0" err="1">
                <a:cs typeface="Calibri"/>
              </a:rPr>
              <a:t>référence</a:t>
            </a:r>
            <a:r>
              <a:rPr spc="-15" dirty="0">
                <a:cs typeface="Calibri"/>
              </a:rPr>
              <a:t>  </a:t>
            </a:r>
            <a:endParaRPr lang="fr-FR" spc="-15" dirty="0" smtClean="0">
              <a:cs typeface="Calibri"/>
            </a:endParaRPr>
          </a:p>
          <a:p>
            <a:pPr marL="469900" marR="245745">
              <a:lnSpc>
                <a:spcPct val="100000"/>
              </a:lnSpc>
            </a:pPr>
            <a:r>
              <a:rPr spc="-10" dirty="0" err="1" smtClean="0">
                <a:cs typeface="Calibri"/>
              </a:rPr>
              <a:t>Repas</a:t>
            </a:r>
            <a:r>
              <a:rPr spc="-10" dirty="0" smtClean="0">
                <a:cs typeface="Calibri"/>
              </a:rPr>
              <a:t> </a:t>
            </a:r>
            <a:r>
              <a:rPr lang="fr-FR" dirty="0" smtClean="0">
                <a:cs typeface="Calibri"/>
              </a:rPr>
              <a:t>entre</a:t>
            </a:r>
            <a:r>
              <a:rPr dirty="0" smtClean="0">
                <a:cs typeface="Calibri"/>
              </a:rPr>
              <a:t> 11h</a:t>
            </a:r>
            <a:r>
              <a:rPr lang="fr-FR" dirty="0" smtClean="0">
                <a:cs typeface="Calibri"/>
              </a:rPr>
              <a:t>30 et 13h45</a:t>
            </a:r>
            <a:endParaRPr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59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107504" y="116632"/>
            <a:ext cx="8712968" cy="9848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97865" marR="5080" indent="-685800">
              <a:spcBef>
                <a:spcPts val="960"/>
              </a:spcBef>
              <a:buFont typeface="Wingdings"/>
              <a:buChar char=""/>
              <a:tabLst>
                <a:tab pos="697865" algn="l"/>
                <a:tab pos="698500" algn="l"/>
                <a:tab pos="4396105" algn="l"/>
              </a:tabLst>
            </a:pPr>
            <a:r>
              <a:rPr sz="2800" b="1" dirty="0">
                <a:solidFill>
                  <a:srgbClr val="7030A0"/>
                </a:solidFill>
                <a:cs typeface="Calibri"/>
              </a:rPr>
              <a:t>UN </a:t>
            </a:r>
            <a:r>
              <a:rPr sz="2800" b="1" spc="-10" dirty="0">
                <a:solidFill>
                  <a:srgbClr val="7030A0"/>
                </a:solidFill>
                <a:cs typeface="Calibri"/>
              </a:rPr>
              <a:t>RYTHME</a:t>
            </a:r>
            <a:r>
              <a:rPr sz="2800" b="1" dirty="0">
                <a:solidFill>
                  <a:srgbClr val="7030A0"/>
                </a:solidFill>
                <a:cs typeface="Calibri"/>
              </a:rPr>
              <a:t> </a:t>
            </a:r>
            <a:r>
              <a:rPr sz="2800" b="1" spc="-20" dirty="0">
                <a:solidFill>
                  <a:srgbClr val="7030A0"/>
                </a:solidFill>
                <a:cs typeface="Calibri"/>
              </a:rPr>
              <a:t>PLUS</a:t>
            </a:r>
            <a:r>
              <a:rPr sz="2800" b="1" spc="-5" dirty="0">
                <a:solidFill>
                  <a:srgbClr val="7030A0"/>
                </a:solidFill>
                <a:cs typeface="Calibri"/>
              </a:rPr>
              <a:t> </a:t>
            </a:r>
            <a:r>
              <a:rPr sz="2800" b="1" spc="-5" dirty="0" smtClean="0">
                <a:solidFill>
                  <a:srgbClr val="7030A0"/>
                </a:solidFill>
                <a:cs typeface="Calibri"/>
              </a:rPr>
              <a:t>SOUTEN</a:t>
            </a:r>
            <a:r>
              <a:rPr lang="fr-FR" sz="2800" b="1" spc="-5" dirty="0" smtClean="0">
                <a:solidFill>
                  <a:srgbClr val="7030A0"/>
                </a:solidFill>
                <a:cs typeface="Calibri"/>
              </a:rPr>
              <a:t>U </a:t>
            </a:r>
            <a:r>
              <a:rPr sz="2800" b="1" spc="-5" dirty="0" smtClean="0">
                <a:solidFill>
                  <a:srgbClr val="7030A0"/>
                </a:solidFill>
                <a:cs typeface="Calibri"/>
              </a:rPr>
              <a:t>et</a:t>
            </a:r>
            <a:r>
              <a:rPr sz="2800" b="1" spc="-105" dirty="0" smtClean="0">
                <a:solidFill>
                  <a:srgbClr val="7030A0"/>
                </a:solidFill>
                <a:cs typeface="Calibri"/>
              </a:rPr>
              <a:t> </a:t>
            </a:r>
            <a:r>
              <a:rPr sz="2800" b="1" dirty="0">
                <a:solidFill>
                  <a:srgbClr val="7030A0"/>
                </a:solidFill>
                <a:cs typeface="Calibri"/>
              </a:rPr>
              <a:t>UNE </a:t>
            </a:r>
            <a:r>
              <a:rPr sz="2800" b="1" dirty="0" smtClean="0">
                <a:solidFill>
                  <a:srgbClr val="7030A0"/>
                </a:solidFill>
                <a:cs typeface="Calibri"/>
              </a:rPr>
              <a:t>NOUVELLE </a:t>
            </a:r>
            <a:r>
              <a:rPr sz="2800" b="1" spc="-40" dirty="0">
                <a:solidFill>
                  <a:srgbClr val="7030A0"/>
                </a:solidFill>
                <a:cs typeface="Calibri"/>
              </a:rPr>
              <a:t>FAÇON</a:t>
            </a:r>
            <a:r>
              <a:rPr sz="2800" b="1" spc="-65" dirty="0">
                <a:solidFill>
                  <a:srgbClr val="7030A0"/>
                </a:solidFill>
                <a:cs typeface="Calibri"/>
              </a:rPr>
              <a:t> </a:t>
            </a:r>
            <a:r>
              <a:rPr sz="2800" b="1" spc="-5" dirty="0">
                <a:solidFill>
                  <a:srgbClr val="7030A0"/>
                </a:solidFill>
                <a:cs typeface="Calibri"/>
              </a:rPr>
              <a:t>D'APPRENDRE</a:t>
            </a:r>
            <a:endParaRPr sz="28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6118" y="1395469"/>
            <a:ext cx="4763914" cy="435221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cs typeface="Calibri"/>
              </a:rPr>
              <a:t>Au </a:t>
            </a:r>
            <a:r>
              <a:rPr sz="2000" spc="-10" dirty="0">
                <a:cs typeface="Calibri"/>
              </a:rPr>
              <a:t>collège, </a:t>
            </a:r>
            <a:r>
              <a:rPr sz="2000" dirty="0">
                <a:cs typeface="Calibri"/>
              </a:rPr>
              <a:t>le </a:t>
            </a:r>
            <a:r>
              <a:rPr sz="2000" spc="5" dirty="0" err="1" smtClean="0">
                <a:cs typeface="Calibri"/>
              </a:rPr>
              <a:t>rythme</a:t>
            </a:r>
            <a:r>
              <a:rPr lang="fr-FR" sz="2000" spc="-40" dirty="0" smtClean="0">
                <a:cs typeface="Calibri"/>
              </a:rPr>
              <a:t> </a:t>
            </a:r>
            <a:r>
              <a:rPr sz="2000" spc="-5" dirty="0" err="1" smtClean="0">
                <a:cs typeface="Calibri"/>
              </a:rPr>
              <a:t>s'accélère</a:t>
            </a:r>
            <a:r>
              <a:rPr sz="2000" spc="-5" dirty="0" smtClean="0">
                <a:cs typeface="Calibri"/>
              </a:rPr>
              <a:t>.</a:t>
            </a:r>
            <a:endParaRPr lang="fr-FR" sz="2000" spc="-5" dirty="0" smtClean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endParaRPr sz="2000" dirty="0">
              <a:cs typeface="Calibri"/>
            </a:endParaRPr>
          </a:p>
          <a:p>
            <a:pPr marL="12700" marR="5080" indent="68580">
              <a:lnSpc>
                <a:spcPct val="70000"/>
              </a:lnSpc>
              <a:spcBef>
                <a:spcPts val="1010"/>
              </a:spcBef>
            </a:pPr>
            <a:r>
              <a:rPr sz="2000" dirty="0">
                <a:cs typeface="Calibri"/>
              </a:rPr>
              <a:t>- </a:t>
            </a:r>
            <a:r>
              <a:rPr sz="2000" spc="-10" dirty="0">
                <a:cs typeface="Calibri"/>
              </a:rPr>
              <a:t>Fournir </a:t>
            </a:r>
            <a:r>
              <a:rPr sz="2000" b="1" spc="-20" dirty="0">
                <a:cs typeface="Calibri"/>
              </a:rPr>
              <a:t>davantage </a:t>
            </a:r>
            <a:r>
              <a:rPr sz="2000" b="1" spc="-5" dirty="0">
                <a:cs typeface="Calibri"/>
              </a:rPr>
              <a:t>de </a:t>
            </a:r>
            <a:r>
              <a:rPr sz="2000" b="1" spc="-20" dirty="0">
                <a:cs typeface="Calibri"/>
              </a:rPr>
              <a:t>travail </a:t>
            </a:r>
            <a:r>
              <a:rPr sz="2000" b="1" spc="-10" dirty="0">
                <a:cs typeface="Calibri"/>
              </a:rPr>
              <a:t>personnel</a:t>
            </a:r>
            <a:r>
              <a:rPr sz="2000" spc="-10" dirty="0">
                <a:cs typeface="Calibri"/>
              </a:rPr>
              <a:t>, </a:t>
            </a:r>
            <a:r>
              <a:rPr sz="2000" dirty="0">
                <a:cs typeface="Calibri"/>
              </a:rPr>
              <a:t>en  </a:t>
            </a:r>
            <a:r>
              <a:rPr sz="2000" spc="-15" dirty="0">
                <a:cs typeface="Calibri"/>
              </a:rPr>
              <a:t>effectuant </a:t>
            </a:r>
            <a:r>
              <a:rPr sz="2000" spc="-10" dirty="0">
                <a:cs typeface="Calibri"/>
              </a:rPr>
              <a:t>tous </a:t>
            </a:r>
            <a:r>
              <a:rPr sz="2000" dirty="0">
                <a:cs typeface="Calibri"/>
              </a:rPr>
              <a:t>les </a:t>
            </a:r>
            <a:r>
              <a:rPr sz="2000" spc="-10" dirty="0">
                <a:cs typeface="Calibri"/>
              </a:rPr>
              <a:t>soirs, </a:t>
            </a:r>
            <a:r>
              <a:rPr sz="2000" spc="-5" dirty="0">
                <a:cs typeface="Calibri"/>
              </a:rPr>
              <a:t>des </a:t>
            </a:r>
            <a:r>
              <a:rPr sz="2000" spc="-10" dirty="0" err="1" smtClean="0">
                <a:cs typeface="Calibri"/>
              </a:rPr>
              <a:t>recherches</a:t>
            </a:r>
            <a:r>
              <a:rPr lang="fr-FR" sz="2000" spc="-10" dirty="0" smtClean="0">
                <a:cs typeface="Calibri"/>
              </a:rPr>
              <a:t>, </a:t>
            </a:r>
            <a:r>
              <a:rPr sz="2000" spc="-5" dirty="0" smtClean="0">
                <a:cs typeface="Calibri"/>
              </a:rPr>
              <a:t>des </a:t>
            </a:r>
            <a:r>
              <a:rPr sz="2000" spc="-5" dirty="0">
                <a:cs typeface="Calibri"/>
              </a:rPr>
              <a:t>lectures, des </a:t>
            </a:r>
            <a:r>
              <a:rPr sz="2000" spc="-15" dirty="0" err="1">
                <a:cs typeface="Calibri"/>
              </a:rPr>
              <a:t>exercices</a:t>
            </a:r>
            <a:r>
              <a:rPr sz="2000" spc="-15" dirty="0">
                <a:cs typeface="Calibri"/>
              </a:rPr>
              <a:t> </a:t>
            </a:r>
            <a:r>
              <a:rPr sz="2000" dirty="0" smtClean="0">
                <a:cs typeface="Calibri"/>
              </a:rPr>
              <a:t>et</a:t>
            </a:r>
            <a:r>
              <a:rPr sz="2000" spc="-125" dirty="0" smtClean="0">
                <a:cs typeface="Calibri"/>
              </a:rPr>
              <a:t> </a:t>
            </a:r>
            <a:r>
              <a:rPr sz="2000" spc="-5" dirty="0">
                <a:cs typeface="Calibri"/>
              </a:rPr>
              <a:t>des </a:t>
            </a:r>
            <a:r>
              <a:rPr sz="2000" spc="-10" dirty="0" err="1" smtClean="0">
                <a:cs typeface="Calibri"/>
              </a:rPr>
              <a:t>révisions</a:t>
            </a:r>
            <a:r>
              <a:rPr sz="2000" spc="-10" dirty="0" smtClean="0">
                <a:cs typeface="Calibri"/>
              </a:rPr>
              <a:t>.</a:t>
            </a:r>
            <a:endParaRPr lang="fr-FR" sz="2000" spc="-10" dirty="0" smtClean="0">
              <a:cs typeface="Calibri"/>
            </a:endParaRPr>
          </a:p>
          <a:p>
            <a:pPr marL="12700" marR="5080" indent="68580">
              <a:lnSpc>
                <a:spcPct val="70000"/>
              </a:lnSpc>
              <a:spcBef>
                <a:spcPts val="1010"/>
              </a:spcBef>
            </a:pPr>
            <a:endParaRPr sz="2000" dirty="0"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130"/>
              </a:spcBef>
              <a:buChar char="-"/>
              <a:tabLst>
                <a:tab pos="174625" algn="l"/>
              </a:tabLst>
            </a:pPr>
            <a:r>
              <a:rPr sz="2000" spc="-10" dirty="0">
                <a:cs typeface="Calibri"/>
              </a:rPr>
              <a:t>Apprendre régulièrement </a:t>
            </a:r>
            <a:r>
              <a:rPr sz="2000" dirty="0">
                <a:cs typeface="Calibri"/>
              </a:rPr>
              <a:t>les</a:t>
            </a:r>
            <a:r>
              <a:rPr sz="2000" spc="10" dirty="0">
                <a:cs typeface="Calibri"/>
              </a:rPr>
              <a:t> </a:t>
            </a:r>
            <a:r>
              <a:rPr sz="2000" spc="-10" dirty="0" err="1">
                <a:cs typeface="Calibri"/>
              </a:rPr>
              <a:t>leçons</a:t>
            </a:r>
            <a:r>
              <a:rPr sz="2000" spc="-10" dirty="0" smtClean="0">
                <a:cs typeface="Calibri"/>
              </a:rPr>
              <a:t>.</a:t>
            </a:r>
            <a:endParaRPr lang="fr-FR" sz="2000" spc="-10" dirty="0" smtClean="0"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130"/>
              </a:spcBef>
              <a:buChar char="-"/>
              <a:tabLst>
                <a:tab pos="174625" algn="l"/>
              </a:tabLst>
            </a:pPr>
            <a:endParaRPr sz="2000" dirty="0">
              <a:cs typeface="Calibri"/>
            </a:endParaRPr>
          </a:p>
          <a:p>
            <a:pPr marL="12700" marR="59055">
              <a:lnSpc>
                <a:spcPct val="70000"/>
              </a:lnSpc>
              <a:spcBef>
                <a:spcPts val="1000"/>
              </a:spcBef>
              <a:buChar char="-"/>
              <a:tabLst>
                <a:tab pos="174625" algn="l"/>
              </a:tabLst>
            </a:pPr>
            <a:r>
              <a:rPr lang="fr-FR" sz="2000" spc="-10" dirty="0" smtClean="0">
                <a:cs typeface="Calibri"/>
              </a:rPr>
              <a:t> </a:t>
            </a:r>
            <a:r>
              <a:rPr sz="2000" spc="-10" dirty="0" err="1" smtClean="0">
                <a:cs typeface="Calibri"/>
              </a:rPr>
              <a:t>Apprendre</a:t>
            </a:r>
            <a:r>
              <a:rPr sz="2000" spc="-10" dirty="0" smtClean="0">
                <a:cs typeface="Calibri"/>
              </a:rPr>
              <a:t> </a:t>
            </a:r>
            <a:r>
              <a:rPr sz="2000" spc="-10" dirty="0">
                <a:cs typeface="Calibri"/>
              </a:rPr>
              <a:t>progressivement </a:t>
            </a:r>
            <a:r>
              <a:rPr sz="2000" dirty="0">
                <a:cs typeface="Calibri"/>
              </a:rPr>
              <a:t>à </a:t>
            </a:r>
            <a:r>
              <a:rPr sz="2000" spc="-10" dirty="0">
                <a:cs typeface="Calibri"/>
              </a:rPr>
              <a:t>s'organiser  </a:t>
            </a:r>
            <a:r>
              <a:rPr sz="2000" spc="-5" dirty="0">
                <a:cs typeface="Calibri"/>
              </a:rPr>
              <a:t>de </a:t>
            </a:r>
            <a:r>
              <a:rPr sz="2000" spc="-15" dirty="0">
                <a:cs typeface="Calibri"/>
              </a:rPr>
              <a:t>façon </a:t>
            </a:r>
            <a:r>
              <a:rPr sz="2000" b="1" spc="-5" dirty="0">
                <a:cs typeface="Calibri"/>
              </a:rPr>
              <a:t>autonome, </a:t>
            </a:r>
            <a:r>
              <a:rPr sz="2000" spc="-10" dirty="0">
                <a:cs typeface="Calibri"/>
              </a:rPr>
              <a:t>construire </a:t>
            </a:r>
            <a:r>
              <a:rPr sz="2000" spc="-5" dirty="0">
                <a:cs typeface="Calibri"/>
              </a:rPr>
              <a:t>son </a:t>
            </a:r>
            <a:r>
              <a:rPr sz="2000" b="1" spc="-5" dirty="0">
                <a:cs typeface="Calibri"/>
              </a:rPr>
              <a:t>planning  de</a:t>
            </a:r>
            <a:r>
              <a:rPr sz="2000" b="1" spc="-10" dirty="0">
                <a:cs typeface="Calibri"/>
              </a:rPr>
              <a:t> </a:t>
            </a:r>
            <a:r>
              <a:rPr sz="2000" b="1" spc="-15" dirty="0">
                <a:cs typeface="Calibri"/>
              </a:rPr>
              <a:t>travail</a:t>
            </a:r>
            <a:r>
              <a:rPr sz="2000" b="1" spc="-15" dirty="0" smtClean="0">
                <a:cs typeface="Calibri"/>
              </a:rPr>
              <a:t>.</a:t>
            </a:r>
            <a:endParaRPr lang="fr-FR" sz="2000" b="1" spc="-15" dirty="0" smtClean="0">
              <a:cs typeface="Calibri"/>
            </a:endParaRPr>
          </a:p>
          <a:p>
            <a:pPr marL="12700" marR="59055">
              <a:lnSpc>
                <a:spcPct val="70000"/>
              </a:lnSpc>
              <a:spcBef>
                <a:spcPts val="1000"/>
              </a:spcBef>
              <a:buChar char="-"/>
              <a:tabLst>
                <a:tab pos="174625" algn="l"/>
              </a:tabLst>
            </a:pPr>
            <a:endParaRPr sz="2000" b="1" dirty="0">
              <a:cs typeface="Calibri"/>
            </a:endParaRPr>
          </a:p>
          <a:p>
            <a:pPr marL="12700" marR="46990">
              <a:lnSpc>
                <a:spcPct val="70000"/>
              </a:lnSpc>
              <a:spcBef>
                <a:spcPts val="1010"/>
              </a:spcBef>
              <a:buChar char="-"/>
              <a:tabLst>
                <a:tab pos="174625" algn="l"/>
              </a:tabLst>
            </a:pPr>
            <a:r>
              <a:rPr lang="fr-FR" sz="2000" spc="-10" dirty="0" smtClean="0">
                <a:cs typeface="Calibri"/>
              </a:rPr>
              <a:t> </a:t>
            </a:r>
            <a:r>
              <a:rPr sz="2000" spc="-10" dirty="0" err="1" smtClean="0">
                <a:cs typeface="Calibri"/>
              </a:rPr>
              <a:t>Créer</a:t>
            </a:r>
            <a:r>
              <a:rPr sz="2000" spc="-10" dirty="0" smtClean="0">
                <a:cs typeface="Calibri"/>
              </a:rPr>
              <a:t> </a:t>
            </a:r>
            <a:r>
              <a:rPr sz="2000" dirty="0">
                <a:cs typeface="Calibri"/>
              </a:rPr>
              <a:t>à la maison </a:t>
            </a:r>
            <a:r>
              <a:rPr sz="2000" spc="-5" dirty="0">
                <a:cs typeface="Calibri"/>
              </a:rPr>
              <a:t>des </a:t>
            </a:r>
            <a:r>
              <a:rPr sz="2000" spc="-10" dirty="0">
                <a:cs typeface="Calibri"/>
              </a:rPr>
              <a:t>conditions </a:t>
            </a:r>
            <a:r>
              <a:rPr sz="2000" spc="-20" dirty="0">
                <a:cs typeface="Calibri"/>
              </a:rPr>
              <a:t>favorables  </a:t>
            </a:r>
            <a:r>
              <a:rPr sz="2000" spc="-5" dirty="0">
                <a:cs typeface="Calibri"/>
              </a:rPr>
              <a:t>pour </a:t>
            </a:r>
            <a:r>
              <a:rPr sz="2000" dirty="0">
                <a:cs typeface="Calibri"/>
              </a:rPr>
              <a:t>le </a:t>
            </a:r>
            <a:r>
              <a:rPr sz="2000" spc="-20" dirty="0">
                <a:cs typeface="Calibri"/>
              </a:rPr>
              <a:t>travail </a:t>
            </a:r>
            <a:r>
              <a:rPr lang="fr-FR" sz="2000" spc="-20" dirty="0" smtClean="0">
                <a:cs typeface="Calibri"/>
              </a:rPr>
              <a:t> </a:t>
            </a:r>
            <a:r>
              <a:rPr sz="2000" dirty="0" smtClean="0">
                <a:cs typeface="Calibri"/>
              </a:rPr>
              <a:t>et </a:t>
            </a:r>
            <a:r>
              <a:rPr sz="2000" dirty="0">
                <a:cs typeface="Calibri"/>
              </a:rPr>
              <a:t>la </a:t>
            </a:r>
            <a:r>
              <a:rPr sz="2000" spc="-10" dirty="0">
                <a:cs typeface="Calibri"/>
              </a:rPr>
              <a:t>concentration. </a:t>
            </a:r>
            <a:r>
              <a:rPr lang="fr-FR" sz="2000" spc="-10" dirty="0" smtClean="0">
                <a:cs typeface="Calibri"/>
              </a:rPr>
              <a:t> </a:t>
            </a:r>
            <a:r>
              <a:rPr sz="2000" b="1" spc="-5" dirty="0" smtClean="0">
                <a:cs typeface="Calibri"/>
              </a:rPr>
              <a:t>(</a:t>
            </a:r>
            <a:r>
              <a:rPr sz="2000" b="1" spc="-5" dirty="0">
                <a:cs typeface="Calibri"/>
              </a:rPr>
              <a:t>autonomie surveillée)</a:t>
            </a:r>
            <a:endParaRPr sz="2000" b="1" dirty="0">
              <a:cs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63" y="1918442"/>
            <a:ext cx="4101088" cy="307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8106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107504" y="116632"/>
            <a:ext cx="8712968" cy="55399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9265" marR="5080" indent="-457200">
              <a:spcBef>
                <a:spcPts val="960"/>
              </a:spcBef>
              <a:buFont typeface="Wingdings" panose="05000000000000000000" pitchFamily="2" charset="2"/>
              <a:buChar char="Ø"/>
              <a:tabLst>
                <a:tab pos="697865" algn="l"/>
                <a:tab pos="698500" algn="l"/>
                <a:tab pos="4396105" algn="l"/>
              </a:tabLst>
            </a:pPr>
            <a:r>
              <a:rPr lang="fr-FR" sz="2800" b="1" dirty="0" smtClean="0">
                <a:solidFill>
                  <a:srgbClr val="7030A0"/>
                </a:solidFill>
                <a:cs typeface="Calibri"/>
              </a:rPr>
              <a:t>DISPOSITIF « DEVOIRS FAITS »</a:t>
            </a:r>
            <a:endParaRPr sz="28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755576" y="2030192"/>
            <a:ext cx="7788250" cy="40139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cs typeface="Calibri"/>
              </a:rPr>
              <a:t>Séance d’</a:t>
            </a:r>
            <a:r>
              <a:rPr lang="fr-FR" sz="2400" b="1" dirty="0" smtClean="0">
                <a:cs typeface="Calibri"/>
              </a:rPr>
              <a:t>une heure </a:t>
            </a:r>
            <a:r>
              <a:rPr lang="fr-FR" sz="2400" dirty="0" smtClean="0">
                <a:cs typeface="Calibri"/>
              </a:rPr>
              <a:t>encadrée par l’équipe pédagogique</a:t>
            </a:r>
            <a:endParaRPr sz="2400" dirty="0">
              <a:cs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755576" y="3059668"/>
            <a:ext cx="7788250" cy="40139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cs typeface="Calibri"/>
              </a:rPr>
              <a:t>Une à deux séances par semaine </a:t>
            </a:r>
            <a:r>
              <a:rPr lang="fr-FR" sz="2400" dirty="0" smtClean="0">
                <a:cs typeface="Calibri"/>
              </a:rPr>
              <a:t>pour chaque classe de 6</a:t>
            </a:r>
            <a:r>
              <a:rPr lang="fr-FR" sz="2400" baseline="30000" dirty="0" smtClean="0">
                <a:cs typeface="Calibri"/>
              </a:rPr>
              <a:t>e</a:t>
            </a:r>
            <a:r>
              <a:rPr lang="fr-FR" sz="2400" dirty="0">
                <a:cs typeface="Calibri"/>
              </a:rPr>
              <a:t>.</a:t>
            </a:r>
            <a:endParaRPr sz="2400" dirty="0">
              <a:cs typeface="Calibri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755576" y="4067780"/>
            <a:ext cx="7788250" cy="195566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cs typeface="Calibri"/>
              </a:rPr>
              <a:t>Inscription dès le premier trimestre sur la base du </a:t>
            </a:r>
            <a:r>
              <a:rPr lang="fr-FR" sz="2400" b="1" dirty="0" smtClean="0">
                <a:cs typeface="Calibri"/>
              </a:rPr>
              <a:t>volontariat</a:t>
            </a:r>
            <a:r>
              <a:rPr lang="fr-FR" sz="2400" dirty="0" smtClean="0">
                <a:cs typeface="Calibri"/>
              </a:rPr>
              <a:t>. (</a:t>
            </a:r>
            <a:r>
              <a:rPr lang="fr-FR" sz="2400" u="sng" dirty="0" smtClean="0">
                <a:cs typeface="Calibri"/>
              </a:rPr>
              <a:t>engagement</a:t>
            </a:r>
            <a:r>
              <a:rPr lang="fr-FR" sz="2400" dirty="0" smtClean="0">
                <a:cs typeface="Calibri"/>
              </a:rPr>
              <a:t> minimal d’un trimestre)</a:t>
            </a: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Ø"/>
            </a:pPr>
            <a:endParaRPr lang="fr-FR" sz="2400" dirty="0" smtClean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cs typeface="Calibri"/>
              </a:rPr>
              <a:t>Les places sont limitées </a:t>
            </a:r>
            <a:r>
              <a:rPr lang="fr-FR" sz="2400" dirty="0" smtClean="0">
                <a:cs typeface="Calibri"/>
              </a:rPr>
              <a:t>afin de garantir la qualité du dispositif.</a:t>
            </a:r>
            <a:endParaRPr sz="2400" dirty="0">
              <a:cs typeface="Calibri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755576" y="1052736"/>
            <a:ext cx="7788250" cy="77072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cs typeface="Calibri"/>
              </a:rPr>
              <a:t>Faire ses devoirs, gagner en autonomie, aide méthodologique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6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107504" y="116632"/>
            <a:ext cx="4464496" cy="55399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9265" marR="5080" indent="-457200">
              <a:spcBef>
                <a:spcPts val="960"/>
              </a:spcBef>
              <a:buFont typeface="Wingdings" panose="05000000000000000000" pitchFamily="2" charset="2"/>
              <a:buChar char="Ø"/>
              <a:tabLst>
                <a:tab pos="697865" algn="l"/>
                <a:tab pos="698500" algn="l"/>
                <a:tab pos="4396105" algn="l"/>
              </a:tabLst>
            </a:pPr>
            <a:r>
              <a:rPr lang="fr-FR" sz="2800" b="1" dirty="0" smtClean="0">
                <a:solidFill>
                  <a:srgbClr val="7030A0"/>
                </a:solidFill>
                <a:cs typeface="Calibri"/>
              </a:rPr>
              <a:t>Plateforme « JULES » </a:t>
            </a:r>
            <a:endParaRPr sz="28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35496" y="765163"/>
            <a:ext cx="8892480" cy="170174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0"/>
              </a:spcBef>
            </a:pPr>
            <a:r>
              <a:rPr lang="fr-FR" sz="2000" dirty="0" smtClean="0">
                <a:cs typeface="Calibri"/>
              </a:rPr>
              <a:t>Pour que votre enfant puisse </a:t>
            </a:r>
            <a:r>
              <a:rPr lang="fr-FR" sz="2000" b="1" dirty="0" smtClean="0">
                <a:solidFill>
                  <a:srgbClr val="FF0000"/>
                </a:solidFill>
                <a:cs typeface="Calibri"/>
              </a:rPr>
              <a:t>travailler</a:t>
            </a:r>
            <a:r>
              <a:rPr lang="fr-FR" sz="2000" dirty="0" smtClean="0">
                <a:cs typeface="Calibri"/>
              </a:rPr>
              <a:t> de façon </a:t>
            </a:r>
            <a:r>
              <a:rPr lang="fr-FR" sz="2000" b="1" dirty="0" smtClean="0">
                <a:solidFill>
                  <a:srgbClr val="FF0000"/>
                </a:solidFill>
                <a:cs typeface="Calibri"/>
              </a:rPr>
              <a:t>autonome</a:t>
            </a:r>
            <a:r>
              <a:rPr lang="fr-FR" sz="2000" dirty="0" smtClean="0">
                <a:cs typeface="Calibri"/>
              </a:rPr>
              <a:t> </a:t>
            </a:r>
            <a:r>
              <a:rPr lang="fr-FR" sz="2000" u="sng" dirty="0" smtClean="0">
                <a:cs typeface="Calibri"/>
              </a:rPr>
              <a:t>à la maison </a:t>
            </a:r>
            <a:r>
              <a:rPr lang="fr-FR" sz="2000" dirty="0" smtClean="0">
                <a:cs typeface="Calibri"/>
              </a:rPr>
              <a:t>et obtenir de l’</a:t>
            </a:r>
            <a:r>
              <a:rPr lang="fr-FR" sz="2000" b="1" dirty="0" smtClean="0">
                <a:solidFill>
                  <a:srgbClr val="FF0000"/>
                </a:solidFill>
                <a:cs typeface="Calibri"/>
              </a:rPr>
              <a:t>aide</a:t>
            </a:r>
            <a:r>
              <a:rPr lang="fr-FR" sz="2000" dirty="0" smtClean="0">
                <a:cs typeface="Calibri"/>
              </a:rPr>
              <a:t> en </a:t>
            </a:r>
            <a:r>
              <a:rPr lang="fr-FR" sz="2000" b="1" dirty="0" smtClean="0">
                <a:solidFill>
                  <a:srgbClr val="FF0000"/>
                </a:solidFill>
                <a:cs typeface="Calibri"/>
              </a:rPr>
              <a:t>MATHEMATIQUES &amp; FRANÇAIS</a:t>
            </a:r>
          </a:p>
          <a:p>
            <a:pPr marL="12700" algn="ctr">
              <a:lnSpc>
                <a:spcPct val="100000"/>
              </a:lnSpc>
              <a:spcBef>
                <a:spcPts val="250"/>
              </a:spcBef>
            </a:pPr>
            <a:endParaRPr lang="fr-FR" sz="800" b="1" dirty="0"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250"/>
              </a:spcBef>
            </a:pPr>
            <a:r>
              <a:rPr lang="fr-FR" sz="2000" b="1" dirty="0" smtClean="0">
                <a:cs typeface="Calibri"/>
              </a:rPr>
              <a:t>Application </a:t>
            </a:r>
            <a:r>
              <a:rPr lang="fr-FR" sz="2000" b="1" dirty="0" smtClean="0">
                <a:solidFill>
                  <a:srgbClr val="FF0000"/>
                </a:solidFill>
                <a:cs typeface="Calibri"/>
              </a:rPr>
              <a:t>GRATUITE</a:t>
            </a:r>
            <a:r>
              <a:rPr lang="fr-FR" sz="2000" b="1" dirty="0" smtClean="0">
                <a:cs typeface="Calibri"/>
              </a:rPr>
              <a:t> utilisable sur Ordinateur ou Téléphone</a:t>
            </a:r>
          </a:p>
          <a:p>
            <a:pPr marL="12700" algn="ctr">
              <a:lnSpc>
                <a:spcPct val="100000"/>
              </a:lnSpc>
              <a:spcBef>
                <a:spcPts val="250"/>
              </a:spcBef>
            </a:pP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devoirsfaits.cned.fr</a:t>
            </a:r>
            <a:endParaRPr sz="32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6146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0" y="2924944"/>
            <a:ext cx="2134862" cy="352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483604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 2"/>
              </a:rPr>
              <a:t> </a:t>
            </a:r>
            <a:r>
              <a:rPr lang="fr-FR" dirty="0" smtClean="0"/>
              <a:t>Créer un compte</a:t>
            </a:r>
            <a:endParaRPr lang="fr-FR" dirty="0"/>
          </a:p>
        </p:txBody>
      </p:sp>
      <p:pic>
        <p:nvPicPr>
          <p:cNvPr id="12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33085"/>
            <a:ext cx="2134862" cy="352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838575" y="2491745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 2"/>
              </a:rPr>
              <a:t> Se connecter</a:t>
            </a:r>
            <a:endParaRPr lang="fr-FR" dirty="0"/>
          </a:p>
        </p:txBody>
      </p:sp>
      <p:pic>
        <p:nvPicPr>
          <p:cNvPr id="6148" name="Picture 4" descr="Résultat de recherche d'images pour &quot;jules cned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53" y="2946033"/>
            <a:ext cx="3565673" cy="352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978153" y="2508374"/>
            <a:ext cx="305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 2"/>
              </a:rPr>
              <a:t> Poser des questions à JULES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8224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107504" y="116632"/>
            <a:ext cx="8784976" cy="1020792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47675" marR="5080" indent="-447675">
              <a:lnSpc>
                <a:spcPts val="3460"/>
              </a:lnSpc>
              <a:spcBef>
                <a:spcPts val="535"/>
              </a:spcBef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+mn-ea"/>
                <a:cs typeface="Calibri"/>
              </a:rPr>
              <a:t>DES PERSONNELS </a:t>
            </a:r>
            <a:r>
              <a:rPr lang="fr-FR" sz="2800" b="1" dirty="0" smtClean="0">
                <a:solidFill>
                  <a:srgbClr val="7030A0"/>
                </a:solidFill>
                <a:ea typeface="+mn-ea"/>
                <a:cs typeface="Calibri"/>
              </a:rPr>
              <a:t>RESSOURCES</a:t>
            </a:r>
            <a:r>
              <a:rPr lang="fr-FR" sz="2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+mn-ea"/>
                <a:cs typeface="Calibri"/>
              </a:rPr>
              <a:t> AU SERVICE DE LA REUSSITE DES ELEVES</a:t>
            </a:r>
            <a:endParaRPr lang="fr-FR" sz="2800" b="1" dirty="0">
              <a:solidFill>
                <a:srgbClr val="7030A0"/>
              </a:solidFill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39552" y="1700808"/>
            <a:ext cx="8460432" cy="3881191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845"/>
              </a:spcBef>
              <a:buFont typeface="Wingdings"/>
              <a:buChar char=""/>
              <a:tabLst>
                <a:tab pos="355600" algn="l"/>
              </a:tabLst>
            </a:pPr>
            <a:r>
              <a:rPr lang="fr-FR" sz="2400" b="1" spc="-15" dirty="0" smtClean="0">
                <a:latin typeface="Calibri"/>
                <a:cs typeface="Calibri"/>
              </a:rPr>
              <a:t>PRINCIPALE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: </a:t>
            </a:r>
            <a:r>
              <a:rPr lang="fr-FR" sz="2400" b="1" spc="-10" dirty="0" smtClean="0">
                <a:latin typeface="Calibri"/>
                <a:cs typeface="Calibri"/>
              </a:rPr>
              <a:t>Mme GICQUIAUX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7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PR</a:t>
            </a:r>
            <a:r>
              <a:rPr lang="fr-FR" sz="2400" b="1" spc="-15" dirty="0" smtClean="0">
                <a:latin typeface="Calibri"/>
                <a:cs typeface="Calibri"/>
              </a:rPr>
              <a:t>INCIPAL</a:t>
            </a:r>
            <a:r>
              <a:rPr sz="2400" b="1" spc="-15" dirty="0" smtClean="0">
                <a:latin typeface="Calibri"/>
                <a:cs typeface="Calibri"/>
              </a:rPr>
              <a:t>E </a:t>
            </a:r>
            <a:r>
              <a:rPr sz="2400" b="1" spc="-10" dirty="0">
                <a:latin typeface="Calibri"/>
                <a:cs typeface="Calibri"/>
              </a:rPr>
              <a:t>ADJOINTE </a:t>
            </a:r>
            <a:r>
              <a:rPr sz="2400" b="1" spc="-5" dirty="0">
                <a:latin typeface="Calibri"/>
                <a:cs typeface="Calibri"/>
              </a:rPr>
              <a:t>: </a:t>
            </a:r>
            <a:r>
              <a:rPr sz="2400" b="1" spc="-10" dirty="0" smtClean="0">
                <a:latin typeface="Calibri"/>
                <a:cs typeface="Calibri"/>
              </a:rPr>
              <a:t>Mme</a:t>
            </a:r>
            <a:r>
              <a:rPr sz="2400" b="1" spc="110" dirty="0" smtClean="0">
                <a:latin typeface="Calibri"/>
                <a:cs typeface="Calibri"/>
              </a:rPr>
              <a:t> </a:t>
            </a:r>
            <a:r>
              <a:rPr lang="fr-FR" sz="2400" b="1" spc="-20" dirty="0" smtClean="0">
                <a:latin typeface="Calibri"/>
                <a:cs typeface="Calibri"/>
              </a:rPr>
              <a:t>MIKAILOFF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735"/>
              </a:spcBef>
              <a:buFont typeface="Wingdings"/>
              <a:buChar char=""/>
              <a:tabLst>
                <a:tab pos="355600" algn="l"/>
                <a:tab pos="2254250" algn="l"/>
                <a:tab pos="3585210" algn="l"/>
                <a:tab pos="5332095" algn="l"/>
              </a:tabLst>
            </a:pPr>
            <a:r>
              <a:rPr sz="2400" b="1" spc="-5" dirty="0" smtClean="0">
                <a:latin typeface="Calibri"/>
                <a:cs typeface="Calibri"/>
              </a:rPr>
              <a:t>CONSEILLER</a:t>
            </a:r>
            <a:r>
              <a:rPr lang="fr-FR" sz="2400" b="1" spc="-5" dirty="0">
                <a:latin typeface="Calibri"/>
                <a:cs typeface="Calibri"/>
              </a:rPr>
              <a:t>E</a:t>
            </a:r>
            <a:r>
              <a:rPr lang="fr-FR" sz="2400" b="1" spc="-5" dirty="0" smtClean="0">
                <a:latin typeface="Calibri"/>
                <a:cs typeface="Calibri"/>
              </a:rPr>
              <a:t> </a:t>
            </a:r>
            <a:r>
              <a:rPr sz="2400" b="1" spc="-25" dirty="0" smtClean="0">
                <a:latin typeface="Calibri"/>
                <a:cs typeface="Calibri"/>
              </a:rPr>
              <a:t>PRINCIPAL</a:t>
            </a:r>
            <a:r>
              <a:rPr lang="fr-FR" sz="2400" b="1" spc="-25" dirty="0" smtClean="0">
                <a:latin typeface="Calibri"/>
                <a:cs typeface="Calibri"/>
              </a:rPr>
              <a:t>E </a:t>
            </a:r>
            <a:r>
              <a:rPr sz="2400" b="1" spc="-25" dirty="0" smtClean="0">
                <a:latin typeface="Calibri"/>
                <a:cs typeface="Calibri"/>
              </a:rPr>
              <a:t>D'ÉDUCATION</a:t>
            </a:r>
            <a:r>
              <a:rPr sz="2400" spc="-5" dirty="0" smtClean="0">
                <a:latin typeface="Calibri"/>
                <a:cs typeface="Calibri"/>
              </a:rPr>
              <a:t>: </a:t>
            </a:r>
            <a:r>
              <a:rPr lang="fr-FR" sz="2400" b="1" spc="-5" dirty="0" smtClean="0">
                <a:latin typeface="Calibri"/>
                <a:cs typeface="Calibri"/>
              </a:rPr>
              <a:t>Mme HERVIS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740"/>
              </a:spcBef>
              <a:buFont typeface="Wingdings"/>
              <a:buChar char=""/>
              <a:tabLst>
                <a:tab pos="355600" algn="l"/>
                <a:tab pos="800100" algn="l"/>
                <a:tab pos="2421890" algn="l"/>
              </a:tabLst>
            </a:pPr>
            <a:r>
              <a:rPr sz="2400" b="1" spc="-10" dirty="0" smtClean="0">
                <a:latin typeface="Calibri"/>
                <a:cs typeface="Calibri"/>
              </a:rPr>
              <a:t>PROFESSEUR</a:t>
            </a:r>
            <a:r>
              <a:rPr lang="fr-FR" sz="2400" b="1" spc="-10" dirty="0" smtClean="0">
                <a:latin typeface="Calibri"/>
                <a:cs typeface="Calibri"/>
              </a:rPr>
              <a:t> </a:t>
            </a:r>
            <a:r>
              <a:rPr sz="2400" b="1" spc="-25" dirty="0" smtClean="0">
                <a:latin typeface="Calibri"/>
                <a:cs typeface="Calibri"/>
              </a:rPr>
              <a:t>PRINCIPAL</a:t>
            </a:r>
            <a:r>
              <a:rPr lang="fr-FR" sz="2400" b="1" spc="-25" dirty="0" smtClean="0">
                <a:latin typeface="Calibri"/>
                <a:cs typeface="Calibri"/>
              </a:rPr>
              <a:t> : Mme SURAY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735"/>
              </a:spcBef>
              <a:buFont typeface="Wingdings"/>
              <a:buChar char=""/>
              <a:tabLst>
                <a:tab pos="355600" algn="l"/>
              </a:tabLst>
            </a:pPr>
            <a:r>
              <a:rPr lang="fr-FR" sz="2400" b="1" spc="-5" dirty="0" smtClean="0">
                <a:latin typeface="Calibri"/>
                <a:cs typeface="Calibri"/>
              </a:rPr>
              <a:t>PROFESSEUR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DOCUMENTALISTE </a:t>
            </a:r>
            <a:r>
              <a:rPr sz="2400" b="1" spc="-5" dirty="0">
                <a:latin typeface="Calibri"/>
                <a:cs typeface="Calibri"/>
              </a:rPr>
              <a:t>: </a:t>
            </a:r>
            <a:r>
              <a:rPr lang="fr-FR" sz="2400" b="1" spc="-5" dirty="0" smtClean="0">
                <a:latin typeface="Calibri"/>
                <a:cs typeface="Calibri"/>
              </a:rPr>
              <a:t>Mme DELOUYE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73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LA CONSEILLERE </a:t>
            </a:r>
            <a:r>
              <a:rPr sz="2400" b="1" dirty="0">
                <a:latin typeface="Calibri"/>
                <a:cs typeface="Calibri"/>
              </a:rPr>
              <a:t>D’ </a:t>
            </a:r>
            <a:r>
              <a:rPr sz="2400" b="1" spc="-40" dirty="0">
                <a:latin typeface="Calibri"/>
                <a:cs typeface="Calibri"/>
              </a:rPr>
              <a:t>ORIENTATION </a:t>
            </a:r>
            <a:r>
              <a:rPr lang="fr-FR" sz="2400" b="1" spc="-40" dirty="0" smtClean="0">
                <a:latin typeface="Calibri"/>
                <a:cs typeface="Calibri"/>
              </a:rPr>
              <a:t>(Psy EN)</a:t>
            </a:r>
            <a:r>
              <a:rPr sz="2400" b="1" spc="-5" dirty="0" smtClean="0">
                <a:latin typeface="Calibri"/>
                <a:cs typeface="Calibri"/>
              </a:rPr>
              <a:t>: </a:t>
            </a:r>
            <a:r>
              <a:rPr sz="2400" b="1" spc="-10" dirty="0">
                <a:latin typeface="Calibri"/>
                <a:cs typeface="Calibri"/>
              </a:rPr>
              <a:t>Mme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lang="fr-FR" sz="2400" b="1" spc="-15" dirty="0" smtClean="0">
                <a:latin typeface="Calibri"/>
                <a:cs typeface="Calibri"/>
              </a:rPr>
              <a:t>PERAUDEAU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683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710</Words>
  <Application>Microsoft Office PowerPoint</Application>
  <PresentationFormat>Affichage à l'écran (4:3)</PresentationFormat>
  <Paragraphs>127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 GAULUPEAU</dc:creator>
  <cp:lastModifiedBy>Virginie Suray</cp:lastModifiedBy>
  <cp:revision>37</cp:revision>
  <dcterms:created xsi:type="dcterms:W3CDTF">2019-07-03T12:54:20Z</dcterms:created>
  <dcterms:modified xsi:type="dcterms:W3CDTF">2019-09-02T15:51:55Z</dcterms:modified>
</cp:coreProperties>
</file>